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61" r:id="rId4"/>
    <p:sldId id="259" r:id="rId5"/>
    <p:sldId id="260" r:id="rId6"/>
    <p:sldId id="263" r:id="rId7"/>
    <p:sldId id="270" r:id="rId8"/>
    <p:sldId id="272" r:id="rId9"/>
    <p:sldId id="267" r:id="rId10"/>
    <p:sldId id="268" r:id="rId11"/>
    <p:sldId id="269" r:id="rId12"/>
    <p:sldId id="277" r:id="rId13"/>
    <p:sldId id="282" r:id="rId14"/>
    <p:sldId id="285" r:id="rId15"/>
    <p:sldId id="283" r:id="rId16"/>
    <p:sldId id="284" r:id="rId17"/>
    <p:sldId id="289" r:id="rId18"/>
    <p:sldId id="288" r:id="rId19"/>
    <p:sldId id="290" r:id="rId20"/>
    <p:sldId id="287" r:id="rId21"/>
    <p:sldId id="273" r:id="rId22"/>
    <p:sldId id="274" r:id="rId23"/>
    <p:sldId id="286" r:id="rId24"/>
    <p:sldId id="280" r:id="rId25"/>
    <p:sldId id="278" r:id="rId26"/>
    <p:sldId id="275" r:id="rId27"/>
    <p:sldId id="276" r:id="rId28"/>
  </p:sldIdLst>
  <p:sldSz cx="9753600" cy="7315200"/>
  <p:notesSz cx="6858000" cy="9144000"/>
  <p:embeddedFontLst>
    <p:embeddedFont>
      <p:font typeface="Arimo" panose="020B0604020202020204" charset="0"/>
      <p:regular r:id="rId29"/>
    </p:embeddedFont>
    <p:embeddedFont>
      <p:font typeface="Arimo Bold" panose="020B0604020202020204" charset="0"/>
      <p:regular r:id="rId30"/>
    </p:embeddedFont>
    <p:embeddedFont>
      <p:font typeface="Artegra Sans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Hatter" panose="020B0604020202020204" charset="-52"/>
      <p:regular r:id="rId40"/>
    </p:embeddedFont>
    <p:embeddedFont>
      <p:font typeface="Kurale" panose="020B0604020202020204" charset="0"/>
      <p:regular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ato Bold" panose="020F0502020204030203" charset="0"/>
      <p:regular r:id="rId46"/>
    </p:embeddedFont>
    <p:embeddedFont>
      <p:font typeface="Lato Bold Italics" panose="020B0604020202020204" charset="0"/>
      <p:regular r:id="rId47"/>
    </p:embeddedFont>
    <p:embeddedFont>
      <p:font typeface="Lora" pitchFamily="2" charset="-52"/>
      <p:regular r:id="rId48"/>
      <p:bold r:id="rId49"/>
      <p:italic r:id="rId50"/>
      <p:boldItalic r:id="rId51"/>
    </p:embeddedFont>
    <p:embeddedFont>
      <p:font typeface="Lora Bold" charset="-52"/>
      <p:regular r:id="rId52"/>
    </p:embeddedFont>
    <p:embeddedFont>
      <p:font typeface="Open Sans Bold" panose="020B0604020202020204" charset="0"/>
      <p:regular r:id="rId53"/>
    </p:embeddedFont>
    <p:embeddedFont>
      <p:font typeface="Pangolin" panose="020B0604020202020204" charset="-52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4622" autoAdjust="0"/>
  </p:normalViewPr>
  <p:slideViewPr>
    <p:cSldViewPr>
      <p:cViewPr varScale="1">
        <p:scale>
          <a:sx n="73" d="100"/>
          <a:sy n="73" d="100"/>
        </p:scale>
        <p:origin x="156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itlana28092013@gmail.com" userId="acd48a813d5c47fa" providerId="LiveId" clId="{CBDA6FAF-DEE4-4FBB-98CB-8D0BE4524A25}"/>
    <pc:docChg chg="modSld">
      <pc:chgData name="svitlana28092013@gmail.com" userId="acd48a813d5c47fa" providerId="LiveId" clId="{CBDA6FAF-DEE4-4FBB-98CB-8D0BE4524A25}" dt="2024-08-28T07:47:59.930" v="1" actId="20577"/>
      <pc:docMkLst>
        <pc:docMk/>
      </pc:docMkLst>
      <pc:sldChg chg="modSp mod">
        <pc:chgData name="svitlana28092013@gmail.com" userId="acd48a813d5c47fa" providerId="LiveId" clId="{CBDA6FAF-DEE4-4FBB-98CB-8D0BE4524A25}" dt="2024-08-28T07:47:59.930" v="1" actId="20577"/>
        <pc:sldMkLst>
          <pc:docMk/>
          <pc:sldMk cId="0" sldId="258"/>
        </pc:sldMkLst>
        <pc:spChg chg="mod">
          <ac:chgData name="svitlana28092013@gmail.com" userId="acd48a813d5c47fa" providerId="LiveId" clId="{CBDA6FAF-DEE4-4FBB-98CB-8D0BE4524A25}" dt="2024-08-28T07:47:59.930" v="1" actId="20577"/>
          <ac:spMkLst>
            <pc:docMk/>
            <pc:sldMk cId="0" sldId="258"/>
            <ac:spMk id="8" creationId="{00000000-0000-0000-0000-000000000000}"/>
          </ac:spMkLst>
        </pc:spChg>
      </pc:sldChg>
      <pc:sldChg chg="modSp mod">
        <pc:chgData name="svitlana28092013@gmail.com" userId="acd48a813d5c47fa" providerId="LiveId" clId="{CBDA6FAF-DEE4-4FBB-98CB-8D0BE4524A25}" dt="2024-08-28T07:31:31.210" v="0" actId="20577"/>
        <pc:sldMkLst>
          <pc:docMk/>
          <pc:sldMk cId="0" sldId="270"/>
        </pc:sldMkLst>
        <pc:spChg chg="mod">
          <ac:chgData name="svitlana28092013@gmail.com" userId="acd48a813d5c47fa" providerId="LiveId" clId="{CBDA6FAF-DEE4-4FBB-98CB-8D0BE4524A25}" dt="2024-08-28T07:31:31.210" v="0" actId="20577"/>
          <ac:spMkLst>
            <pc:docMk/>
            <pc:sldMk cId="0" sldId="270"/>
            <ac:spMk id="1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x-Wns_CnZIg?si=_g5ZkxkLo9sOa9Qs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mon.gov.ua/static-objects/mon/sites/1/news/2023/07/31/Unicef.Immidiate.actions.frame.proofreading.ua.1-31.07.2023.pdf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hyperlink" Target="https://lms.e-school.net.ua/courses/course-v1:SURGe+math_5_2+2023_07/abou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lms.e-school.net.ua/courses/course-v1:SURGe+math_5_I+2022_10/about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12" Type="http://schemas.openxmlformats.org/officeDocument/2006/relationships/hyperlink" Target="https://lms.e-school.net.ua/courses/course-v1:SURGe+ukr_lang_5_2+2023_07/abou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hyperlink" Target="https://lms.e-school.net.ua/courses/course-v1:SURGe+math_5_1+2022_10/about" TargetMode="External"/><Relationship Id="rId5" Type="http://schemas.openxmlformats.org/officeDocument/2006/relationships/image" Target="../media/image15.svg"/><Relationship Id="rId10" Type="http://schemas.openxmlformats.org/officeDocument/2006/relationships/image" Target="../media/image33.pn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smart-osvita.org/teper-ya-znauy-smartosvita/" TargetMode="External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hyperlink" Target="https://primary.org.ua/computer-version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hyperlink" Target="https://smart-osvita.org/teper-ya-znauy-smartosvita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hyperlink" Target="https://nus.org.ua/articles/vchatsya-ne-lyshe-dity-vchytelky-proyektu-teper-ya-znayu-dilyatsya-dosvidom-uchasti-ta-vdoskonalennya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smart-osvita.org/teper-ya-znauy-smartosvita/" TargetMode="External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image" Target="../media/image37.png"/><Relationship Id="rId4" Type="http://schemas.openxmlformats.org/officeDocument/2006/relationships/image" Target="../media/image16.png"/><Relationship Id="rId9" Type="http://schemas.openxmlformats.org/officeDocument/2006/relationships/hyperlink" Target="https://smart-osvita.org/zaproshuiemo-uchniv-pochatkovoi-shkoly-na-navchannia-v-proiekti-zalyshaiemos-z-ukrainoiu/?fbclid=IwY2xjawE5I75leHRuA2FlbQIxMAABHbzAMEUXa-vKO95LAvr0ECLYSR6tgrEEDzvT6PgM0p1VEZ5uqIoxPHEGUw_aem_g5UbsUwxqJwO1_ctZk5TyQ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hyperlink" Target="https://lib.iitta.gov.ua/id/eprint/736336/1/%D0%94%D1%96%D0%B0%D0%B3%D0%BD%D0%BE%D1%81%D1%82%D0%B8%D0%BA%D0%B0%20%D1%82%D0%B0%20%D0%BC%D0%B5%D1%85%D0%B0%D0%BD%D1%96%D0%B7%D0%BC%D0%B8%20%D0%BF%D0%BE%D0%B4%D0%BE%D0%BB%D0%B0%D0%BD%D0%BD%D1%8F%20%D0%B2%D1%82%D1%80%D0%B0%D1%82%20%D1%83%20%D0%BD%D0%B0%D0%B2%D1%87%D0%B0%D0%BD%D0%BD%D1%96%20%283%29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hyperlink" Target="https://sqe.gov.ua/individualna-osvitnya-traiektoriya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scd.org/el/articles/differentiated-learning-and-technology-a-powerful-combination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urok.osvita.ua/materials/lessons_summary/statta-na-temu-personalizovane-navcanna-v-epohu-cifrovih-tehnologij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s://osvitoria.university/courses/nazdojenemo-pochatkov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9.sv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4.sv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svitoria.media/experience/shho-take-gleding-i-navishho-ditej-u-shkolah-vchat-komfortyty-odne-odnogo/" TargetMode="Externa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1693771" y="2093810"/>
            <a:ext cx="11404099" cy="4872660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1204" y="1406435"/>
            <a:ext cx="6433303" cy="34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4"/>
              </a:lnSpc>
            </a:pPr>
            <a:r>
              <a:rPr lang="en-US" sz="5800" dirty="0" err="1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Стратегія</a:t>
            </a:r>
            <a:r>
              <a:rPr lang="en-US" sz="5800" dirty="0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</a:t>
            </a:r>
            <a:r>
              <a:rPr lang="en-US" sz="5800" dirty="0" err="1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подолання</a:t>
            </a:r>
            <a:r>
              <a:rPr lang="en-US" sz="5800" dirty="0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</a:t>
            </a:r>
            <a:r>
              <a:rPr lang="en-US" sz="5800" dirty="0" err="1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освітніх</a:t>
            </a:r>
            <a:r>
              <a:rPr lang="en-US" sz="5800" dirty="0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 </a:t>
            </a:r>
          </a:p>
          <a:p>
            <a:pPr algn="ctr">
              <a:lnSpc>
                <a:spcPts val="6844"/>
              </a:lnSpc>
            </a:pPr>
            <a:r>
              <a:rPr lang="en-US" sz="5800" dirty="0" err="1">
                <a:solidFill>
                  <a:srgbClr val="002060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втрат</a:t>
            </a:r>
            <a:endParaRPr lang="en-US" sz="5800" dirty="0">
              <a:solidFill>
                <a:srgbClr val="002060"/>
              </a:solidFill>
              <a:latin typeface="Lato Bold Italics"/>
              <a:ea typeface="Lato Bold Italics"/>
              <a:cs typeface="Lato Bold Italics"/>
              <a:sym typeface="Lato Bold Itali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988FBC4-2C67-478C-BB9E-2D3C5693D3E8}"/>
              </a:ext>
            </a:extLst>
          </p:cNvPr>
          <p:cNvSpPr txBox="1"/>
          <p:nvPr/>
        </p:nvSpPr>
        <p:spPr>
          <a:xfrm>
            <a:off x="91349" y="6207791"/>
            <a:ext cx="61722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С</a:t>
            </a:r>
            <a:r>
              <a:rPr lang="uk-UA" sz="1600" b="1" dirty="0" err="1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вітлана</a:t>
            </a:r>
            <a:r>
              <a:rPr lang="uk-UA" sz="1600" b="1" dirty="0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 </a:t>
            </a:r>
            <a:r>
              <a:rPr lang="uk-UA" sz="1600" b="1" dirty="0" err="1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Веретковська</a:t>
            </a:r>
            <a:endParaRPr lang="uk-UA" sz="1600" b="1" dirty="0">
              <a:solidFill>
                <a:srgbClr val="002060"/>
              </a:solidFill>
              <a:latin typeface="Arial" panose="020B0604020202020204" pitchFamily="34" charset="0"/>
              <a:ea typeface="Lato Bold Italics"/>
              <a:cs typeface="Arial" panose="020B0604020202020204" pitchFamily="34" charset="0"/>
              <a:sym typeface="Lato Bold Italics"/>
            </a:endParaRPr>
          </a:p>
          <a:p>
            <a:pPr algn="r"/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заступник директора </a:t>
            </a:r>
          </a:p>
          <a:p>
            <a:pPr algn="r"/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з навчально-виховної роботи</a:t>
            </a:r>
          </a:p>
          <a:p>
            <a:pPr algn="r"/>
            <a:r>
              <a:rPr lang="uk-UA" sz="1600" dirty="0">
                <a:solidFill>
                  <a:srgbClr val="002060"/>
                </a:solidFill>
                <a:latin typeface="Arial" panose="020B0604020202020204" pitchFamily="34" charset="0"/>
                <a:ea typeface="Lato Bold Italics"/>
                <a:cs typeface="Arial" panose="020B0604020202020204" pitchFamily="34" charset="0"/>
                <a:sym typeface="Lato Bold Italics"/>
              </a:rPr>
              <a:t> КЗ «ВЛ № 2»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Lato Bold Italics"/>
              <a:cs typeface="Arial" panose="020B0604020202020204" pitchFamily="34" charset="0"/>
              <a:sym typeface="Lato 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823864">
            <a:off x="6134501" y="5922896"/>
            <a:ext cx="6628598" cy="2832219"/>
          </a:xfrm>
          <a:custGeom>
            <a:avLst/>
            <a:gdLst/>
            <a:ahLst/>
            <a:cxnLst/>
            <a:rect l="l" t="t" r="r" b="b"/>
            <a:pathLst>
              <a:path w="6628598" h="2832219">
                <a:moveTo>
                  <a:pt x="0" y="0"/>
                </a:moveTo>
                <a:lnTo>
                  <a:pt x="6628598" y="0"/>
                </a:lnTo>
                <a:lnTo>
                  <a:pt x="6628598" y="2832219"/>
                </a:lnTo>
                <a:lnTo>
                  <a:pt x="0" y="2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4800" y="216762"/>
            <a:ext cx="8716416" cy="4000071"/>
            <a:chOff x="-161290" y="232410"/>
            <a:chExt cx="12611100" cy="57873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6"/>
              <a:stretch>
                <a:fillRect t="-21150" b="-21150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791846" y="4320201"/>
            <a:ext cx="6169907" cy="592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3"/>
              </a:lnSpc>
            </a:pPr>
            <a:r>
              <a:rPr lang="en-US" sz="4899" dirty="0" err="1">
                <a:solidFill>
                  <a:srgbClr val="002060"/>
                </a:solidFill>
                <a:latin typeface="Kurale"/>
                <a:ea typeface="Kurale"/>
                <a:cs typeface="Kurale"/>
                <a:sym typeface="Kurale"/>
              </a:rPr>
              <a:t>Сірі</a:t>
            </a:r>
            <a:r>
              <a:rPr lang="en-US" sz="4899" dirty="0">
                <a:solidFill>
                  <a:srgbClr val="002060"/>
                </a:solidFill>
                <a:latin typeface="Kurale"/>
                <a:ea typeface="Kurale"/>
                <a:cs typeface="Kurale"/>
                <a:sym typeface="Kurale"/>
              </a:rPr>
              <a:t> </a:t>
            </a:r>
            <a:r>
              <a:rPr lang="en-US" sz="4899" dirty="0" err="1">
                <a:solidFill>
                  <a:srgbClr val="002060"/>
                </a:solidFill>
                <a:latin typeface="Kurale"/>
                <a:ea typeface="Kurale"/>
                <a:cs typeface="Kurale"/>
                <a:sym typeface="Kurale"/>
              </a:rPr>
              <a:t>Абрахамсен</a:t>
            </a:r>
            <a:endParaRPr lang="en-US" sz="4899" dirty="0">
              <a:solidFill>
                <a:srgbClr val="002060"/>
              </a:solidFill>
              <a:latin typeface="Kurale"/>
              <a:ea typeface="Kurale"/>
              <a:cs typeface="Kurale"/>
              <a:sym typeface="Kural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1823" y="5119519"/>
            <a:ext cx="8649954" cy="1824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  <a:spcBef>
                <a:spcPct val="0"/>
              </a:spcBef>
            </a:pP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норвезька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тренерка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з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емпатії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,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авторка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бестселерів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і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професійна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ораторка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,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авторка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</a:t>
            </a:r>
            <a:r>
              <a:rPr lang="en-US" sz="3502" dirty="0" err="1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ґледінга</a:t>
            </a:r>
            <a:r>
              <a:rPr lang="en-US" sz="3502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rot="823864">
            <a:off x="-1779040" y="6219045"/>
            <a:ext cx="6628598" cy="2832219"/>
          </a:xfrm>
          <a:custGeom>
            <a:avLst/>
            <a:gdLst/>
            <a:ahLst/>
            <a:cxnLst/>
            <a:rect l="l" t="t" r="r" b="b"/>
            <a:pathLst>
              <a:path w="6628598" h="2832219">
                <a:moveTo>
                  <a:pt x="0" y="0"/>
                </a:moveTo>
                <a:lnTo>
                  <a:pt x="6628598" y="0"/>
                </a:lnTo>
                <a:lnTo>
                  <a:pt x="6628598" y="2832219"/>
                </a:lnTo>
                <a:lnTo>
                  <a:pt x="0" y="2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412E10DC-FF81-4B57-AD71-A1F73C517541}"/>
              </a:ext>
            </a:extLst>
          </p:cNvPr>
          <p:cNvSpPr/>
          <p:nvPr/>
        </p:nvSpPr>
        <p:spPr>
          <a:xfrm rot="16009849">
            <a:off x="5603176" y="3422275"/>
            <a:ext cx="6628598" cy="1670765"/>
          </a:xfrm>
          <a:custGeom>
            <a:avLst/>
            <a:gdLst/>
            <a:ahLst/>
            <a:cxnLst/>
            <a:rect l="l" t="t" r="r" b="b"/>
            <a:pathLst>
              <a:path w="6628598" h="2832219">
                <a:moveTo>
                  <a:pt x="0" y="0"/>
                </a:moveTo>
                <a:lnTo>
                  <a:pt x="6628598" y="0"/>
                </a:lnTo>
                <a:lnTo>
                  <a:pt x="6628598" y="2832219"/>
                </a:lnTo>
                <a:lnTo>
                  <a:pt x="0" y="2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69516"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D67BFE3A-A70A-41AF-8C99-3A9D47F5A7B2}"/>
              </a:ext>
            </a:extLst>
          </p:cNvPr>
          <p:cNvSpPr/>
          <p:nvPr/>
        </p:nvSpPr>
        <p:spPr>
          <a:xfrm rot="5226304">
            <a:off x="-2537626" y="3178662"/>
            <a:ext cx="6628598" cy="1670765"/>
          </a:xfrm>
          <a:custGeom>
            <a:avLst/>
            <a:gdLst/>
            <a:ahLst/>
            <a:cxnLst/>
            <a:rect l="l" t="t" r="r" b="b"/>
            <a:pathLst>
              <a:path w="6628598" h="2832219">
                <a:moveTo>
                  <a:pt x="0" y="0"/>
                </a:moveTo>
                <a:lnTo>
                  <a:pt x="6628598" y="0"/>
                </a:lnTo>
                <a:lnTo>
                  <a:pt x="6628598" y="2832219"/>
                </a:lnTo>
                <a:lnTo>
                  <a:pt x="0" y="2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6951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68323">
            <a:off x="2562099" y="3158818"/>
            <a:ext cx="11404099" cy="2990665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1" b="-629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0584" y="550174"/>
            <a:ext cx="2966164" cy="1616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4"/>
              </a:lnSpc>
            </a:pPr>
            <a:r>
              <a:rPr lang="en-US" sz="4800" dirty="0" err="1">
                <a:solidFill>
                  <a:srgbClr val="002060"/>
                </a:solidFill>
                <a:latin typeface="Hatter"/>
                <a:ea typeface="Hatter"/>
                <a:cs typeface="Hatter"/>
                <a:sym typeface="Hatter"/>
              </a:rPr>
              <a:t>Gleding</a:t>
            </a:r>
            <a:r>
              <a:rPr lang="en-US" sz="4800" dirty="0">
                <a:solidFill>
                  <a:srgbClr val="002060"/>
                </a:solidFill>
                <a:latin typeface="Hatter"/>
                <a:ea typeface="Hatter"/>
                <a:cs typeface="Hatter"/>
                <a:sym typeface="Hatter"/>
              </a:rPr>
              <a:t> to the World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0943" y="2348808"/>
            <a:ext cx="3742456" cy="146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9"/>
              </a:lnSpc>
            </a:pPr>
            <a:r>
              <a:rPr lang="en-US" sz="2085" spc="2" dirty="0">
                <a:latin typeface="Open Sans Bold"/>
                <a:ea typeface="Open Sans Bold"/>
                <a:cs typeface="Open Sans Bold"/>
                <a:sym typeface="Open Sans Bold"/>
              </a:rPr>
              <a:t>Wondering</a:t>
            </a:r>
            <a:r>
              <a:rPr lang="en-US" sz="2085" spc="2" dirty="0">
                <a:solidFill>
                  <a:srgbClr val="8BE4E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—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це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подорож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Люсі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та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Вілмера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у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всесвіті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емоцій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де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кожна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планета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уособлює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людські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085" spc="2" dirty="0" err="1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емоції</a:t>
            </a:r>
            <a:r>
              <a:rPr lang="en-US" sz="2085" spc="2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2400" y="4267200"/>
            <a:ext cx="6096000" cy="2843135"/>
            <a:chOff x="-161290" y="232410"/>
            <a:chExt cx="12611100" cy="57873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4"/>
              <a:stretch>
                <a:fillRect t="-92337" b="-9233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2819400" y="10048"/>
            <a:ext cx="6017852" cy="2761667"/>
            <a:chOff x="-161290" y="232410"/>
            <a:chExt cx="12611100" cy="57873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611100" cy="5787390"/>
            </a:xfrm>
            <a:custGeom>
              <a:avLst/>
              <a:gdLst/>
              <a:ahLst/>
              <a:cxnLst/>
              <a:rect l="l" t="t" r="r" b="b"/>
              <a:pathLst>
                <a:path w="12611100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89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39" y="1280160"/>
                  </a:cubicBezTo>
                  <a:cubicBezTo>
                    <a:pt x="0" y="2223770"/>
                    <a:pt x="400050" y="3919220"/>
                    <a:pt x="1418589" y="4751070"/>
                  </a:cubicBezTo>
                  <a:cubicBezTo>
                    <a:pt x="2437130" y="5582920"/>
                    <a:pt x="3836669" y="5750560"/>
                    <a:pt x="5152389" y="5767070"/>
                  </a:cubicBezTo>
                  <a:cubicBezTo>
                    <a:pt x="6744970" y="5787390"/>
                    <a:pt x="8346439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39" y="4005580"/>
                    <a:pt x="12611099" y="3355340"/>
                    <a:pt x="12551409" y="2688590"/>
                  </a:cubicBezTo>
                  <a:close/>
                </a:path>
              </a:pathLst>
            </a:custGeom>
            <a:blipFill>
              <a:blip r:embed="rId5"/>
              <a:stretch>
                <a:fillRect t="-51332" b="-51332"/>
              </a:stretch>
            </a:blip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C2ADC7-C8BF-4C11-8187-7B8C72E82C1C}"/>
              </a:ext>
            </a:extLst>
          </p:cNvPr>
          <p:cNvSpPr txBox="1"/>
          <p:nvPr/>
        </p:nvSpPr>
        <p:spPr>
          <a:xfrm>
            <a:off x="4114800" y="6781800"/>
            <a:ext cx="6598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6"/>
              </a:rPr>
              <a:t>https://youtu.be/x-Wns_CnZIg?si=_g5ZkxkLo9sOa9Qs</a:t>
            </a:r>
            <a:endParaRPr lang="uk-UA" dirty="0"/>
          </a:p>
          <a:p>
            <a:endParaRPr lang="uk-UA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-1712093" y="2227122"/>
            <a:ext cx="5925519" cy="25318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20" y="0"/>
                </a:lnTo>
                <a:lnTo>
                  <a:pt x="5925520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Програма з надолуження освітніх втрат 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A701652-9670-453B-8530-6D97BF07F3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9937" y="838200"/>
            <a:ext cx="6248400" cy="52567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4487C6-C0E1-4FA7-84EE-4CE3BC6A3ECF}"/>
              </a:ext>
            </a:extLst>
          </p:cNvPr>
          <p:cNvSpPr txBox="1"/>
          <p:nvPr/>
        </p:nvSpPr>
        <p:spPr>
          <a:xfrm>
            <a:off x="1219200" y="6332146"/>
            <a:ext cx="7239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/>
              <a:t>Рекомендації щодо організації програм з надолуження освітніх втрат </a:t>
            </a:r>
            <a:r>
              <a:rPr lang="en-US" sz="1800" dirty="0">
                <a:hlinkClick r:id="rId11"/>
              </a:rPr>
              <a:t>Unicef.Immidiate.actions.frame.proofreading.ua.1-31.07.2023.pdf (mon.gov.ua)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09955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-1743560" y="2262682"/>
            <a:ext cx="5925519" cy="25318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20" y="0"/>
                </a:lnTo>
                <a:lnTo>
                  <a:pt x="5925520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Вимірювання освітніх втрат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950DB3-B769-45C1-9B06-0277D17D0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990600"/>
            <a:ext cx="4313346" cy="1315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28453F-CC49-4BD6-80E6-80F13AFE5418}"/>
              </a:ext>
            </a:extLst>
          </p:cNvPr>
          <p:cNvSpPr txBox="1"/>
          <p:nvPr/>
        </p:nvSpPr>
        <p:spPr>
          <a:xfrm>
            <a:off x="1887233" y="2177333"/>
            <a:ext cx="7023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Математика.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Первинне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діагностуальне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тестування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за курс 3-4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класів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НУШ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A611B-1559-4BAA-A385-1B2BDDCFF38C}"/>
              </a:ext>
            </a:extLst>
          </p:cNvPr>
          <p:cNvSpPr txBox="1"/>
          <p:nvPr/>
        </p:nvSpPr>
        <p:spPr>
          <a:xfrm>
            <a:off x="3384361" y="3090615"/>
            <a:ext cx="4657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https://lms.e-school.net.ua/courses/course-v1:SURGe+math_5_I+2022_10/about</a:t>
            </a:r>
            <a:endParaRPr lang="uk-UA" dirty="0"/>
          </a:p>
          <a:p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A4593-6B4F-4FEF-B4BE-460013780163}"/>
              </a:ext>
            </a:extLst>
          </p:cNvPr>
          <p:cNvSpPr txBox="1"/>
          <p:nvPr/>
        </p:nvSpPr>
        <p:spPr>
          <a:xfrm>
            <a:off x="2541099" y="4023585"/>
            <a:ext cx="6459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Математика.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Вторинне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діагностичне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тестування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за курс 3-4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класів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НУШ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EE2FA-C5FE-427F-9970-F74E26A718A0}"/>
              </a:ext>
            </a:extLst>
          </p:cNvPr>
          <p:cNvSpPr txBox="1"/>
          <p:nvPr/>
        </p:nvSpPr>
        <p:spPr>
          <a:xfrm>
            <a:off x="3359947" y="5029200"/>
            <a:ext cx="4878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12"/>
              </a:rPr>
              <a:t>https://lms.e-school.net.ua/courses/course-v1:SURGe+math_5_2+2023_07/about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5138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-1761050" y="2295728"/>
            <a:ext cx="5925519" cy="25318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20" y="0"/>
                </a:lnTo>
                <a:lnTo>
                  <a:pt x="5925520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Вимірювання освітніх втрат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950DB3-B769-45C1-9B06-0277D17D09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990600"/>
            <a:ext cx="4313346" cy="13152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28453F-CC49-4BD6-80E6-80F13AFE5418}"/>
              </a:ext>
            </a:extLst>
          </p:cNvPr>
          <p:cNvSpPr txBox="1"/>
          <p:nvPr/>
        </p:nvSpPr>
        <p:spPr>
          <a:xfrm>
            <a:off x="1887233" y="2177333"/>
            <a:ext cx="7023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Українська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мова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.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Первинне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діагностуальне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тестування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за курс 3-4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класів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НУШ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A611B-1559-4BAA-A385-1B2BDDCFF38C}"/>
              </a:ext>
            </a:extLst>
          </p:cNvPr>
          <p:cNvSpPr txBox="1"/>
          <p:nvPr/>
        </p:nvSpPr>
        <p:spPr>
          <a:xfrm>
            <a:off x="3384361" y="3090615"/>
            <a:ext cx="4657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1"/>
              </a:rPr>
              <a:t>https://lms.e-school.net.ua/courses/course-v1:SURGe+math_5_1+2022_10/about</a:t>
            </a:r>
            <a:endParaRPr lang="uk-UA" dirty="0"/>
          </a:p>
          <a:p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CA4593-6B4F-4FEF-B4BE-460013780163}"/>
              </a:ext>
            </a:extLst>
          </p:cNvPr>
          <p:cNvSpPr txBox="1"/>
          <p:nvPr/>
        </p:nvSpPr>
        <p:spPr>
          <a:xfrm>
            <a:off x="2541099" y="4023585"/>
            <a:ext cx="6459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Українська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мова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.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Вторинне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діагностичне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тестування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за курс 3-4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e-Ukraine"/>
              </a:rPr>
              <a:t>класів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e-Ukraine"/>
              </a:rPr>
              <a:t> НУШ</a:t>
            </a:r>
            <a:endParaRPr lang="uk-UA" sz="2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EE2FA-C5FE-427F-9970-F74E26A718A0}"/>
              </a:ext>
            </a:extLst>
          </p:cNvPr>
          <p:cNvSpPr txBox="1"/>
          <p:nvPr/>
        </p:nvSpPr>
        <p:spPr>
          <a:xfrm>
            <a:off x="3359947" y="5029200"/>
            <a:ext cx="4878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https://lms.e-school.net.ua/courses/course-v1:SURGe+ukr_lang_5_2+2023_07/about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2235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Коригування педагогічних методів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B41AA-6560-4B18-87F8-D59517318749}"/>
              </a:ext>
            </a:extLst>
          </p:cNvPr>
          <p:cNvSpPr txBox="1"/>
          <p:nvPr/>
        </p:nvSpPr>
        <p:spPr>
          <a:xfrm>
            <a:off x="1066800" y="5685815"/>
            <a:ext cx="7322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Завантажити за посиланням: </a:t>
            </a:r>
            <a:r>
              <a:rPr lang="en-US" dirty="0">
                <a:solidFill>
                  <a:srgbClr val="0000FF"/>
                </a:solidFill>
                <a:hlinkClick r:id="rId9"/>
              </a:rPr>
              <a:t>https://primary.org.ua/computer-version/</a:t>
            </a:r>
            <a:endParaRPr lang="uk-UA" dirty="0">
              <a:solidFill>
                <a:srgbClr val="0000FF"/>
              </a:solidFill>
            </a:endParaRPr>
          </a:p>
          <a:p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1ACBE0-1732-44F3-A6ED-BB4923A46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39901"/>
            <a:ext cx="9753600" cy="391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1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CF3891-5BB3-4035-8840-1D628A4BD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61" y="1123596"/>
            <a:ext cx="9688277" cy="5068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3B41AA-6560-4B18-87F8-D59517318749}"/>
              </a:ext>
            </a:extLst>
          </p:cNvPr>
          <p:cNvSpPr txBox="1"/>
          <p:nvPr/>
        </p:nvSpPr>
        <p:spPr>
          <a:xfrm>
            <a:off x="1371600" y="6388631"/>
            <a:ext cx="7322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Деталі </a:t>
            </a:r>
            <a:r>
              <a:rPr lang="uk-UA" u="sng" dirty="0" err="1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проєкту</a:t>
            </a:r>
            <a:r>
              <a:rPr lang="uk-UA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uk-UA" dirty="0">
                <a:solidFill>
                  <a:srgbClr val="0000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https://smart-osvita.org/teper-ya-znauy-smartosvita/</a:t>
            </a:r>
            <a:endParaRPr lang="uk-UA" dirty="0"/>
          </a:p>
          <a:p>
            <a:endParaRPr lang="uk-UA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A6098B8-2665-412F-BEC3-67789BBE23B7}"/>
              </a:ext>
            </a:extLst>
          </p:cNvPr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Коригування педагогічних методів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50563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4531" y="1685254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A6098B8-2665-412F-BEC3-67789BBE23B7}"/>
              </a:ext>
            </a:extLst>
          </p:cNvPr>
          <p:cNvSpPr txBox="1"/>
          <p:nvPr/>
        </p:nvSpPr>
        <p:spPr>
          <a:xfrm>
            <a:off x="533399" y="280238"/>
            <a:ext cx="888261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Вчителі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проєкту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“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Тепер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я знаю” 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діляться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досвідом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участі</a:t>
            </a:r>
            <a:r>
              <a:rPr lang="ru-RU" sz="3600" b="1" i="1" u="none" strike="noStrike" dirty="0">
                <a:solidFill>
                  <a:srgbClr val="010101"/>
                </a:solidFill>
                <a:effectLst/>
                <a:latin typeface="ProximaNova"/>
              </a:rPr>
              <a:t> та </a:t>
            </a:r>
            <a:r>
              <a:rPr lang="ru-RU" sz="3600" b="1" i="1" u="none" strike="noStrike" dirty="0" err="1">
                <a:solidFill>
                  <a:srgbClr val="010101"/>
                </a:solidFill>
                <a:effectLst/>
                <a:latin typeface="ProximaNova"/>
              </a:rPr>
              <a:t>вдосконалення</a:t>
            </a:r>
            <a:endParaRPr lang="ru-RU" sz="3600" b="1" i="1" u="none" strike="noStrike" dirty="0">
              <a:solidFill>
                <a:srgbClr val="010101"/>
              </a:solidFill>
              <a:effectLst/>
              <a:latin typeface="ProximaNov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25E5E-8C33-4293-B473-5DAA441BA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645" y="1574285"/>
            <a:ext cx="7549623" cy="4166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97669D-BC06-40EF-8226-38EDB960795F}"/>
              </a:ext>
            </a:extLst>
          </p:cNvPr>
          <p:cNvSpPr txBox="1"/>
          <p:nvPr/>
        </p:nvSpPr>
        <p:spPr>
          <a:xfrm>
            <a:off x="1102645" y="5740914"/>
            <a:ext cx="7591337" cy="1070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Деталі: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https://nus.org.ua/articles/vchatsya-ne-lyshe-dity-vchytelky-proyektu-teper-ya-znayu-dilyatsya-dosvidom-uchasti-ta-vdoskonalennya/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B41AA-6560-4B18-87F8-D59517318749}"/>
              </a:ext>
            </a:extLst>
          </p:cNvPr>
          <p:cNvSpPr txBox="1"/>
          <p:nvPr/>
        </p:nvSpPr>
        <p:spPr>
          <a:xfrm>
            <a:off x="393463" y="1170644"/>
            <a:ext cx="229127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Деталі </a:t>
            </a:r>
            <a:r>
              <a:rPr lang="uk-UA" u="sng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проєкту</a:t>
            </a:r>
            <a:r>
              <a:rPr lang="uk-UA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uk-UA" u="sng" dirty="0"/>
              <a:t> </a:t>
            </a:r>
            <a:r>
              <a:rPr lang="en-US" u="sng" dirty="0">
                <a:hlinkClick r:id="rId9"/>
              </a:rPr>
              <a:t>https://smart-osvita.org/zaproshuiemo-uchniv-pochatkovoi-shkoly-na-navchannia-v-proiekti-zalyshaiemos-z-ukrainoiu/?fbclid=IwY2xjawE5I75leHRuA2FlbQIxMAABHbzAMEUXa-vKO95LAvr0ECLYSR6tgrEEDzvT6PgM0p1VEZ5uqIoxPHEGUw_aem_g5UbsUwxqJwO1_ctZk5TyQ</a:t>
            </a:r>
            <a:endParaRPr lang="uk-UA" u="sng" dirty="0"/>
          </a:p>
          <a:p>
            <a:endParaRPr lang="uk-UA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A6098B8-2665-412F-BEC3-67789BBE23B7}"/>
              </a:ext>
            </a:extLst>
          </p:cNvPr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Коригування педагогічних методів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65966-2D8F-4F1D-8C3D-CF653B9595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3854" y="851420"/>
            <a:ext cx="6491843" cy="57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57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825229" y="6565168"/>
            <a:ext cx="841870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A6098B8-2665-412F-BEC3-67789BBE23B7}"/>
              </a:ext>
            </a:extLst>
          </p:cNvPr>
          <p:cNvSpPr txBox="1"/>
          <p:nvPr/>
        </p:nvSpPr>
        <p:spPr>
          <a:xfrm>
            <a:off x="1219200" y="280238"/>
            <a:ext cx="7704890" cy="5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36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Коригування педагогічних методів</a:t>
            </a:r>
            <a:endParaRPr lang="en-US" sz="36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36F211-13B7-4766-B6C6-AEEC739413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4911" y="828086"/>
            <a:ext cx="4495800" cy="63590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CB1224-BF1C-40CB-8E1E-86D7D9AC68C9}"/>
              </a:ext>
            </a:extLst>
          </p:cNvPr>
          <p:cNvSpPr txBox="1"/>
          <p:nvPr/>
        </p:nvSpPr>
        <p:spPr>
          <a:xfrm>
            <a:off x="284805" y="1211459"/>
            <a:ext cx="3964911" cy="3931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lib.iitta.gov.ua/id/eprint/736336/1/%D0%94%D1%96%D0%B0%D0%B3%D0%BD%D0%BE%D1%81%D1%82%D0%B8%D0%BA%D0%B0%20%D1%82%D0%B0%20%D0%BC%D0%B5%D1%85%D0%B0%D0%BD%D1%96%D0%B7%D0%BC%D0%B8%20%D0%BF%D0%BE%D0%B4%D0%BE%D0%BB%D0%B0%D0%BD%D0%BD%D1%8F%20%D0%B2%D1%82%D1%80%D0%B0%D1%82%20%D1%83%20%D0%BD%D0%B0%D0%B2%D1%87%D0%B0%D0%BD%D0%BD%D1%96%20%283%29.pdf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51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9255" y="838200"/>
            <a:ext cx="5906716" cy="5852160"/>
            <a:chOff x="0" y="0"/>
            <a:chExt cx="3746390" cy="3711787"/>
          </a:xfrm>
          <a:solidFill>
            <a:srgbClr val="00206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3746390" cy="3711787"/>
            </a:xfrm>
            <a:custGeom>
              <a:avLst/>
              <a:gdLst/>
              <a:ahLst/>
              <a:cxnLst/>
              <a:rect l="l" t="t" r="r" b="b"/>
              <a:pathLst>
                <a:path w="3746390" h="3711787">
                  <a:moveTo>
                    <a:pt x="3621930" y="3711787"/>
                  </a:moveTo>
                  <a:lnTo>
                    <a:pt x="124460" y="3711787"/>
                  </a:lnTo>
                  <a:cubicBezTo>
                    <a:pt x="55880" y="3711787"/>
                    <a:pt x="0" y="3655907"/>
                    <a:pt x="0" y="358732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21930" y="0"/>
                  </a:lnTo>
                  <a:cubicBezTo>
                    <a:pt x="3690510" y="0"/>
                    <a:pt x="3746390" y="55880"/>
                    <a:pt x="3746390" y="124460"/>
                  </a:cubicBezTo>
                  <a:lnTo>
                    <a:pt x="3746390" y="3587327"/>
                  </a:lnTo>
                  <a:cubicBezTo>
                    <a:pt x="3746390" y="3655907"/>
                    <a:pt x="3690510" y="3711787"/>
                    <a:pt x="3621930" y="371178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559" y="1446403"/>
            <a:ext cx="1677353" cy="16773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434" y="4771054"/>
            <a:ext cx="1677353" cy="167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227" y="3106560"/>
            <a:ext cx="1677353" cy="167735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2836" y="2002901"/>
            <a:ext cx="5459104" cy="100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sz="6499" dirty="0" err="1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Освітні</a:t>
            </a:r>
            <a:r>
              <a:rPr lang="en-US" sz="6499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6499" dirty="0" err="1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втрати</a:t>
            </a:r>
            <a:endParaRPr lang="en-US" sz="6499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2836" y="3198714"/>
            <a:ext cx="5600819" cy="270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7"/>
              </a:lnSpc>
            </a:pPr>
            <a:r>
              <a:rPr lang="en-US" sz="2555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прогалини у знаннях і навичках, які виникають в учнівства під час освітнього процесу у порівнянні зі стандартами освіти та очікуваними результатами навчальних здобутків. </a:t>
            </a:r>
          </a:p>
        </p:txBody>
      </p:sp>
      <p:sp>
        <p:nvSpPr>
          <p:cNvPr id="10" name="Freeform 10"/>
          <p:cNvSpPr/>
          <p:nvPr/>
        </p:nvSpPr>
        <p:spPr>
          <a:xfrm rot="10800000">
            <a:off x="-56949" y="-21771"/>
            <a:ext cx="5314749" cy="2079171"/>
          </a:xfrm>
          <a:custGeom>
            <a:avLst/>
            <a:gdLst/>
            <a:ahLst/>
            <a:cxnLst/>
            <a:rect l="l" t="t" r="r" b="b"/>
            <a:pathLst>
              <a:path w="7451072" h="3183640">
                <a:moveTo>
                  <a:pt x="0" y="0"/>
                </a:moveTo>
                <a:lnTo>
                  <a:pt x="7451072" y="0"/>
                </a:lnTo>
                <a:lnTo>
                  <a:pt x="7451072" y="3183640"/>
                </a:lnTo>
                <a:lnTo>
                  <a:pt x="0" y="318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529EC408-52D2-4F99-89A2-BCCADA94F38E}"/>
              </a:ext>
            </a:extLst>
          </p:cNvPr>
          <p:cNvSpPr/>
          <p:nvPr/>
        </p:nvSpPr>
        <p:spPr>
          <a:xfrm>
            <a:off x="0" y="5562600"/>
            <a:ext cx="5314749" cy="1752600"/>
          </a:xfrm>
          <a:custGeom>
            <a:avLst/>
            <a:gdLst/>
            <a:ahLst/>
            <a:cxnLst/>
            <a:rect l="l" t="t" r="r" b="b"/>
            <a:pathLst>
              <a:path w="7451072" h="3183640">
                <a:moveTo>
                  <a:pt x="0" y="0"/>
                </a:moveTo>
                <a:lnTo>
                  <a:pt x="7451072" y="0"/>
                </a:lnTo>
                <a:lnTo>
                  <a:pt x="7451072" y="3183640"/>
                </a:lnTo>
                <a:lnTo>
                  <a:pt x="0" y="318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28337" y="1336221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A6098B8-2665-412F-BEC3-67789BBE23B7}"/>
              </a:ext>
            </a:extLst>
          </p:cNvPr>
          <p:cNvSpPr txBox="1"/>
          <p:nvPr/>
        </p:nvSpPr>
        <p:spPr>
          <a:xfrm>
            <a:off x="1009413" y="533400"/>
            <a:ext cx="7704890" cy="586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68"/>
              </a:lnSpc>
            </a:pPr>
            <a:r>
              <a:rPr lang="uk-UA" sz="4000" dirty="0">
                <a:solidFill>
                  <a:srgbClr val="002060"/>
                </a:solidFill>
                <a:latin typeface="Pangolin"/>
                <a:ea typeface="Pangolin"/>
                <a:cs typeface="Arial" panose="020B0604020202020204" pitchFamily="34" charset="0"/>
                <a:sym typeface="Pangolin"/>
              </a:rPr>
              <a:t>Індивідуальна освітня траєкторія</a:t>
            </a:r>
            <a:endParaRPr lang="en-US" sz="4000" dirty="0">
              <a:solidFill>
                <a:srgbClr val="002060"/>
              </a:solidFill>
              <a:latin typeface="Pangolin"/>
              <a:ea typeface="Pangolin"/>
              <a:cs typeface="Arial" panose="020B0604020202020204" pitchFamily="34" charset="0"/>
              <a:sym typeface="Pangoli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AED38-423B-4042-B272-D332EE5E6279}"/>
              </a:ext>
            </a:extLst>
          </p:cNvPr>
          <p:cNvSpPr txBox="1"/>
          <p:nvPr/>
        </p:nvSpPr>
        <p:spPr>
          <a:xfrm>
            <a:off x="767754" y="1532658"/>
            <a:ext cx="816058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це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персональний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шлях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розвитку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здібностей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,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особистісних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якостей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і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психічних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процесів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 </a:t>
            </a:r>
            <a:r>
              <a:rPr lang="ru-RU" sz="3600" b="1" i="1" dirty="0" err="1">
                <a:solidFill>
                  <a:srgbClr val="141414"/>
                </a:solidFill>
                <a:effectLst/>
                <a:latin typeface="ProximaNova"/>
              </a:rPr>
              <a:t>дитини</a:t>
            </a:r>
            <a:r>
              <a:rPr lang="ru-RU" sz="3600" b="1" i="1" dirty="0">
                <a:solidFill>
                  <a:srgbClr val="141414"/>
                </a:solidFill>
                <a:effectLst/>
                <a:latin typeface="ProximaNova"/>
              </a:rPr>
              <a:t>.</a:t>
            </a:r>
            <a:endParaRPr lang="uk-UA" sz="3600" b="1" i="1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A6C86A2-13FB-485C-9C17-5CFAE382DF14}"/>
              </a:ext>
            </a:extLst>
          </p:cNvPr>
          <p:cNvSpPr/>
          <p:nvPr/>
        </p:nvSpPr>
        <p:spPr>
          <a:xfrm>
            <a:off x="1281319" y="4748180"/>
            <a:ext cx="7432984" cy="2567020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FC9B09-F066-4F96-921B-C7FEBE189937}"/>
              </a:ext>
            </a:extLst>
          </p:cNvPr>
          <p:cNvSpPr txBox="1"/>
          <p:nvPr/>
        </p:nvSpPr>
        <p:spPr>
          <a:xfrm>
            <a:off x="928371" y="3887225"/>
            <a:ext cx="888261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hlinkClick r:id="rId10"/>
              </a:rPr>
              <a:t>https://sqe.gov.ua/individualna-osvitnya-traiektoriya/</a:t>
            </a:r>
            <a:endParaRPr lang="uk-UA" sz="2800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2475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4070389" y="1596429"/>
            <a:ext cx="7355762" cy="4081779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547" y="75921"/>
            <a:ext cx="5372519" cy="7163359"/>
          </a:xfrm>
          <a:custGeom>
            <a:avLst/>
            <a:gdLst/>
            <a:ahLst/>
            <a:cxnLst/>
            <a:rect l="l" t="t" r="r" b="b"/>
            <a:pathLst>
              <a:path w="5372519" h="7163359">
                <a:moveTo>
                  <a:pt x="0" y="0"/>
                </a:moveTo>
                <a:lnTo>
                  <a:pt x="5372519" y="0"/>
                </a:lnTo>
                <a:lnTo>
                  <a:pt x="5372519" y="7163358"/>
                </a:lnTo>
                <a:lnTo>
                  <a:pt x="0" y="716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2417184" y="1815789"/>
            <a:ext cx="11404099" cy="4872660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164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05479"/>
            <a:ext cx="9753600" cy="6304242"/>
          </a:xfrm>
          <a:custGeom>
            <a:avLst/>
            <a:gdLst/>
            <a:ahLst/>
            <a:cxnLst/>
            <a:rect l="l" t="t" r="r" b="b"/>
            <a:pathLst>
              <a:path w="9753600" h="6304242">
                <a:moveTo>
                  <a:pt x="0" y="0"/>
                </a:moveTo>
                <a:lnTo>
                  <a:pt x="9753600" y="0"/>
                </a:lnTo>
                <a:lnTo>
                  <a:pt x="9753600" y="6304242"/>
                </a:lnTo>
                <a:lnTo>
                  <a:pt x="0" y="6304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901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2014455" y="2226602"/>
            <a:ext cx="11404099" cy="4067044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980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CD88ED-4977-4280-8E7E-2ADAD4B10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862987"/>
            <a:ext cx="9753600" cy="57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64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2528036" y="2735595"/>
            <a:ext cx="11404099" cy="3048968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" b="-1967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9C9286-3C89-447E-9A80-D65E59B56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6983"/>
            <a:ext cx="1943371" cy="480979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10EB1AA-A5B0-46FA-A109-C47F7F0F56B0}"/>
              </a:ext>
            </a:extLst>
          </p:cNvPr>
          <p:cNvSpPr txBox="1"/>
          <p:nvPr/>
        </p:nvSpPr>
        <p:spPr>
          <a:xfrm>
            <a:off x="0" y="771457"/>
            <a:ext cx="8649954" cy="593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8"/>
              </a:lnSpc>
              <a:spcBef>
                <a:spcPct val="0"/>
              </a:spcBef>
            </a:pPr>
            <a:r>
              <a:rPr lang="uk-UA" sz="3502" dirty="0">
                <a:solidFill>
                  <a:srgbClr val="002060"/>
                </a:solidFill>
                <a:latin typeface="Hatter"/>
                <a:ea typeface="Hatter"/>
                <a:cs typeface="Hatter"/>
                <a:sym typeface="Hatter"/>
              </a:rPr>
              <a:t>Технології подолання освітніх втрат:</a:t>
            </a:r>
            <a:endParaRPr lang="en-US" sz="3502" dirty="0">
              <a:solidFill>
                <a:srgbClr val="002060"/>
              </a:solidFill>
              <a:latin typeface="Hatter"/>
              <a:ea typeface="Hatter"/>
              <a:cs typeface="Hatter"/>
              <a:sym typeface="Hatter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4EE4724-6432-4E2F-8A15-AF76F01A562E}"/>
              </a:ext>
            </a:extLst>
          </p:cNvPr>
          <p:cNvSpPr txBox="1"/>
          <p:nvPr/>
        </p:nvSpPr>
        <p:spPr>
          <a:xfrm>
            <a:off x="304800" y="1619795"/>
            <a:ext cx="66294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Технологія розвитку самостійності учнів.</a:t>
            </a:r>
          </a:p>
          <a:p>
            <a:pPr>
              <a:spcBef>
                <a:spcPct val="0"/>
              </a:spcBef>
            </a:pPr>
            <a:endParaRPr lang="uk-UA" sz="2400" dirty="0">
              <a:solidFill>
                <a:srgbClr val="0070C0"/>
              </a:solidFill>
              <a:latin typeface="Hatter"/>
              <a:ea typeface="Hatter"/>
              <a:cs typeface="Hatter"/>
              <a:sym typeface="Hatter"/>
            </a:endParaRPr>
          </a:p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uk-UA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Технологія персоналізованого навчання.</a:t>
            </a:r>
            <a:r>
              <a:rPr lang="en-US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  <a:hlinkClick r:id="rId7"/>
              </a:rPr>
              <a:t>https://urok.osvita.ua/materials/lessons_summary/statta-na-temu-personalizovane-navcanna-v-epohu-cifrovih-tehnologij/</a:t>
            </a:r>
            <a:endParaRPr lang="uk-UA" sz="2400" dirty="0">
              <a:solidFill>
                <a:srgbClr val="0070C0"/>
              </a:solidFill>
              <a:latin typeface="Hatter"/>
              <a:ea typeface="Hatter"/>
              <a:cs typeface="Hatter"/>
              <a:sym typeface="Hatter"/>
            </a:endParaRPr>
          </a:p>
          <a:p>
            <a:pPr>
              <a:spcBef>
                <a:spcPct val="0"/>
              </a:spcBef>
            </a:pPr>
            <a:endParaRPr lang="uk-UA" sz="2400" dirty="0">
              <a:solidFill>
                <a:srgbClr val="0070C0"/>
              </a:solidFill>
              <a:latin typeface="Hatter"/>
              <a:ea typeface="Hatter"/>
              <a:cs typeface="Hatter"/>
              <a:sym typeface="Hatter"/>
            </a:endParaRPr>
          </a:p>
          <a:p>
            <a:pPr>
              <a:spcBef>
                <a:spcPct val="0"/>
              </a:spcBef>
            </a:pPr>
            <a:r>
              <a:rPr lang="uk-UA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</a:rPr>
              <a:t>-     Технологія диференційованого навчання.</a:t>
            </a:r>
          </a:p>
          <a:p>
            <a:pPr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latin typeface="Hatter"/>
                <a:ea typeface="Hatter"/>
                <a:cs typeface="Hatter"/>
                <a:sym typeface="Hatter"/>
                <a:hlinkClick r:id="rId8"/>
              </a:rPr>
              <a:t>https://ascd.org/el/articles/differentiated-learning-and-technology-a-powerful-combination</a:t>
            </a:r>
            <a:endParaRPr lang="uk-UA" sz="2400" dirty="0">
              <a:solidFill>
                <a:srgbClr val="0070C0"/>
              </a:solidFill>
              <a:latin typeface="Hatter"/>
              <a:ea typeface="Hatter"/>
              <a:cs typeface="Hatter"/>
              <a:sym typeface="Hatter"/>
            </a:endParaRPr>
          </a:p>
          <a:p>
            <a:pPr>
              <a:spcBef>
                <a:spcPct val="0"/>
              </a:spcBef>
            </a:pPr>
            <a:endParaRPr lang="en-US" sz="2400" dirty="0">
              <a:solidFill>
                <a:srgbClr val="0070C0"/>
              </a:solidFill>
              <a:latin typeface="Hatter"/>
              <a:ea typeface="Hatter"/>
              <a:cs typeface="Hatter"/>
              <a:sym typeface="Hatter"/>
            </a:endParaRPr>
          </a:p>
        </p:txBody>
      </p:sp>
    </p:spTree>
    <p:extLst>
      <p:ext uri="{BB962C8B-B14F-4D97-AF65-F5344CB8AC3E}">
        <p14:creationId xmlns:p14="http://schemas.microsoft.com/office/powerpoint/2010/main" val="755898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6200000">
            <a:off x="2043064" y="2071736"/>
            <a:ext cx="11480301" cy="4136426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2D72C6-9A8B-4DE1-94A4-5F60EB3F2FD4}"/>
              </a:ext>
            </a:extLst>
          </p:cNvPr>
          <p:cNvSpPr txBox="1"/>
          <p:nvPr/>
        </p:nvSpPr>
        <p:spPr>
          <a:xfrm>
            <a:off x="533400" y="1619795"/>
            <a:ext cx="53356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Наздоженемо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var(--course-header-title-font-name)"/>
              </a:rPr>
              <a:t>: курс про </a:t>
            </a:r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подолання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var(--course-header-title-font-name)"/>
              </a:rPr>
              <a:t> </a:t>
            </a:r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освітніх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var(--course-header-title-font-name)"/>
              </a:rPr>
              <a:t> </a:t>
            </a:r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втрат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var(--course-header-title-font-name)"/>
              </a:rPr>
              <a:t> у </a:t>
            </a:r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початковій</a:t>
            </a:r>
            <a:r>
              <a:rPr lang="ru-RU" sz="4000" b="1" i="0" dirty="0">
                <a:solidFill>
                  <a:srgbClr val="002060"/>
                </a:solidFill>
                <a:effectLst/>
                <a:latin typeface="var(--course-header-title-font-name)"/>
              </a:rPr>
              <a:t> </a:t>
            </a:r>
            <a:r>
              <a:rPr lang="ru-RU" sz="4000" b="1" i="0" dirty="0" err="1">
                <a:solidFill>
                  <a:srgbClr val="002060"/>
                </a:solidFill>
                <a:effectLst/>
                <a:latin typeface="var(--course-header-title-font-name)"/>
              </a:rPr>
              <a:t>школі</a:t>
            </a:r>
            <a:endParaRPr lang="ru-RU" sz="4000" b="1" i="0" dirty="0">
              <a:solidFill>
                <a:srgbClr val="002060"/>
              </a:solidFill>
              <a:effectLst/>
              <a:latin typeface="var(--course-header-title-font-name)"/>
            </a:endParaRPr>
          </a:p>
          <a:p>
            <a:pPr algn="ctr"/>
            <a:endParaRPr lang="ru-RU" sz="800" b="0" i="0" dirty="0">
              <a:solidFill>
                <a:srgbClr val="002060"/>
              </a:solidFill>
              <a:effectLst/>
              <a:latin typeface="Inerta"/>
            </a:endParaRPr>
          </a:p>
          <a:p>
            <a:pPr algn="ctr"/>
            <a:r>
              <a:rPr lang="ru-RU" sz="2400" b="0" i="0" dirty="0" err="1">
                <a:solidFill>
                  <a:srgbClr val="002060"/>
                </a:solidFill>
                <a:effectLst/>
                <a:latin typeface="Inerta"/>
              </a:rPr>
              <a:t>Безплатний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Inerta"/>
              </a:rPr>
              <a:t> курс для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Inerta"/>
              </a:rPr>
              <a:t>вчителів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Inerta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Inerta"/>
              </a:rPr>
              <a:t>початкової</a:t>
            </a:r>
            <a:r>
              <a:rPr lang="ru-RU" sz="2400" b="0" i="0" dirty="0">
                <a:solidFill>
                  <a:srgbClr val="002060"/>
                </a:solidFill>
                <a:effectLst/>
                <a:latin typeface="Inerta"/>
              </a:rPr>
              <a:t> </a:t>
            </a:r>
            <a:r>
              <a:rPr lang="ru-RU" sz="2400" b="0" i="0" dirty="0" err="1">
                <a:solidFill>
                  <a:srgbClr val="002060"/>
                </a:solidFill>
                <a:effectLst/>
                <a:latin typeface="Inerta"/>
              </a:rPr>
              <a:t>школи</a:t>
            </a:r>
            <a:endParaRPr lang="ru-RU" sz="2400" b="0" i="0" dirty="0">
              <a:solidFill>
                <a:srgbClr val="002060"/>
              </a:solidFill>
              <a:effectLst/>
              <a:latin typeface="Inert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9C9286-3C89-447E-9A80-D65E59B56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37330"/>
            <a:ext cx="1943371" cy="485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A61F85-254B-4B1D-AF20-9AF116BA113C}"/>
              </a:ext>
            </a:extLst>
          </p:cNvPr>
          <p:cNvSpPr txBox="1"/>
          <p:nvPr/>
        </p:nvSpPr>
        <p:spPr>
          <a:xfrm>
            <a:off x="990600" y="5252327"/>
            <a:ext cx="5335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B0F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https://osvitoria.university/courses/nazdojenemo-pochatkova/</a:t>
            </a:r>
            <a:endParaRPr lang="uk-UA" dirty="0">
              <a:solidFill>
                <a:srgbClr val="00B0F0"/>
              </a:solidFill>
            </a:endParaRPr>
          </a:p>
          <a:p>
            <a:endParaRPr lang="uk-U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79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68323">
            <a:off x="3400316" y="4506086"/>
            <a:ext cx="11404099" cy="4872660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8" y="0"/>
                </a:lnTo>
                <a:lnTo>
                  <a:pt x="11404098" y="4872661"/>
                </a:lnTo>
                <a:lnTo>
                  <a:pt x="0" y="4872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7044" y="1524978"/>
            <a:ext cx="7917163" cy="4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2"/>
              </a:lnSpc>
              <a:spcBef>
                <a:spcPct val="0"/>
              </a:spcBef>
            </a:pP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Універсального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інструменту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,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який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зміг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би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подолати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усі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навчальні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втрати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не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існує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.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Для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роботи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з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кожним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учнем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та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ученицею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потрібно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враховувати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індивідуальні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227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потреби</a:t>
            </a:r>
            <a:r>
              <a:rPr lang="en-US" sz="4227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.</a:t>
            </a:r>
          </a:p>
          <a:p>
            <a:pPr algn="ctr">
              <a:lnSpc>
                <a:spcPts val="5072"/>
              </a:lnSpc>
              <a:spcBef>
                <a:spcPct val="0"/>
              </a:spcBef>
            </a:pPr>
            <a:endParaRPr lang="en-US" sz="4227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" name="Freeform 6"/>
          <p:cNvSpPr/>
          <p:nvPr/>
        </p:nvSpPr>
        <p:spPr>
          <a:xfrm rot="4937642">
            <a:off x="-5277767" y="3545691"/>
            <a:ext cx="11404099" cy="4872660"/>
          </a:xfrm>
          <a:custGeom>
            <a:avLst/>
            <a:gdLst/>
            <a:ahLst/>
            <a:cxnLst/>
            <a:rect l="l" t="t" r="r" b="b"/>
            <a:pathLst>
              <a:path w="11404099" h="4872660">
                <a:moveTo>
                  <a:pt x="0" y="0"/>
                </a:moveTo>
                <a:lnTo>
                  <a:pt x="11404099" y="0"/>
                </a:lnTo>
                <a:lnTo>
                  <a:pt x="11404099" y="4872660"/>
                </a:lnTo>
                <a:lnTo>
                  <a:pt x="0" y="487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652108">
            <a:off x="-5722112" y="3580388"/>
            <a:ext cx="11310541" cy="4832686"/>
          </a:xfrm>
          <a:custGeom>
            <a:avLst/>
            <a:gdLst/>
            <a:ahLst/>
            <a:cxnLst/>
            <a:rect l="l" t="t" r="r" b="b"/>
            <a:pathLst>
              <a:path w="11310541" h="4832686">
                <a:moveTo>
                  <a:pt x="0" y="0"/>
                </a:moveTo>
                <a:lnTo>
                  <a:pt x="11310541" y="0"/>
                </a:lnTo>
                <a:lnTo>
                  <a:pt x="11310541" y="4832686"/>
                </a:lnTo>
                <a:lnTo>
                  <a:pt x="0" y="48326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467827" flipV="1">
            <a:off x="4683906" y="-321675"/>
            <a:ext cx="11310541" cy="4832686"/>
          </a:xfrm>
          <a:custGeom>
            <a:avLst/>
            <a:gdLst/>
            <a:ahLst/>
            <a:cxnLst/>
            <a:rect l="l" t="t" r="r" b="b"/>
            <a:pathLst>
              <a:path w="11310541" h="4832686">
                <a:moveTo>
                  <a:pt x="0" y="4832686"/>
                </a:moveTo>
                <a:lnTo>
                  <a:pt x="11310541" y="4832686"/>
                </a:lnTo>
                <a:lnTo>
                  <a:pt x="11310541" y="0"/>
                </a:lnTo>
                <a:lnTo>
                  <a:pt x="0" y="0"/>
                </a:lnTo>
                <a:lnTo>
                  <a:pt x="0" y="483268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03922" y="2162050"/>
            <a:ext cx="5545755" cy="260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7"/>
              </a:lnSpc>
            </a:pPr>
            <a:r>
              <a:rPr lang="en-US" sz="7611" dirty="0" err="1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Дякую</a:t>
            </a:r>
            <a:r>
              <a:rPr lang="en-US" sz="7611" dirty="0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7611" dirty="0" err="1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за</a:t>
            </a:r>
            <a:r>
              <a:rPr lang="en-US" sz="7611" dirty="0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7611" dirty="0" err="1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увагу</a:t>
            </a:r>
            <a:r>
              <a:rPr lang="en-US" sz="7611" dirty="0">
                <a:solidFill>
                  <a:srgbClr val="002060"/>
                </a:solidFill>
                <a:latin typeface="Lato Bold"/>
                <a:ea typeface="Lato Bold"/>
                <a:cs typeface="Lato Bold"/>
                <a:sym typeface="Lato Bold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4889482"/>
            <a:ext cx="5728720" cy="2480082"/>
          </a:xfrm>
          <a:custGeom>
            <a:avLst/>
            <a:gdLst/>
            <a:ahLst/>
            <a:cxnLst/>
            <a:rect l="l" t="t" r="r" b="b"/>
            <a:pathLst>
              <a:path w="7103363" h="3035073">
                <a:moveTo>
                  <a:pt x="0" y="0"/>
                </a:moveTo>
                <a:lnTo>
                  <a:pt x="7103363" y="0"/>
                </a:lnTo>
                <a:lnTo>
                  <a:pt x="7103363" y="3035074"/>
                </a:lnTo>
                <a:lnTo>
                  <a:pt x="0" y="3035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8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0852" y="271620"/>
            <a:ext cx="8674108" cy="189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2"/>
              </a:lnSpc>
            </a:pPr>
            <a:r>
              <a:rPr lang="en-US" sz="44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Навчальні</a:t>
            </a:r>
            <a:r>
              <a:rPr lang="en-US" sz="4426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4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втрати</a:t>
            </a:r>
            <a:r>
              <a:rPr lang="en-US" sz="4426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й </a:t>
            </a:r>
            <a:r>
              <a:rPr lang="en-US" sz="44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навчальні</a:t>
            </a:r>
            <a:r>
              <a:rPr lang="en-US" sz="4426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4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розриви</a:t>
            </a:r>
            <a:r>
              <a:rPr lang="en-US" sz="4426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:</a:t>
            </a:r>
          </a:p>
          <a:p>
            <a:pPr algn="ctr">
              <a:lnSpc>
                <a:spcPts val="4232"/>
              </a:lnSpc>
            </a:pPr>
            <a:r>
              <a:rPr lang="en-US" sz="35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сутність</a:t>
            </a:r>
            <a:r>
              <a:rPr lang="en-US" sz="3526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і </a:t>
            </a:r>
            <a:r>
              <a:rPr lang="en-US" sz="3526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взаємозв’язок</a:t>
            </a:r>
            <a:endParaRPr lang="en-US" sz="3526" dirty="0">
              <a:solidFill>
                <a:srgbClr val="00206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07140" y="2779688"/>
            <a:ext cx="768456" cy="768456"/>
          </a:xfrm>
          <a:custGeom>
            <a:avLst/>
            <a:gdLst/>
            <a:ahLst/>
            <a:cxnLst/>
            <a:rect l="l" t="t" r="r" b="b"/>
            <a:pathLst>
              <a:path w="768456" h="768456">
                <a:moveTo>
                  <a:pt x="0" y="0"/>
                </a:moveTo>
                <a:lnTo>
                  <a:pt x="768457" y="0"/>
                </a:lnTo>
                <a:lnTo>
                  <a:pt x="768457" y="768457"/>
                </a:lnTo>
                <a:lnTo>
                  <a:pt x="0" y="76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718069" y="2853725"/>
            <a:ext cx="608022" cy="803875"/>
          </a:xfrm>
          <a:custGeom>
            <a:avLst/>
            <a:gdLst/>
            <a:ahLst/>
            <a:cxnLst/>
            <a:rect l="l" t="t" r="r" b="b"/>
            <a:pathLst>
              <a:path w="608022" h="803875">
                <a:moveTo>
                  <a:pt x="0" y="0"/>
                </a:moveTo>
                <a:lnTo>
                  <a:pt x="608022" y="0"/>
                </a:lnTo>
                <a:lnTo>
                  <a:pt x="608022" y="803875"/>
                </a:lnTo>
                <a:lnTo>
                  <a:pt x="0" y="8038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78240" y="156975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0743" y="2148045"/>
            <a:ext cx="4918221" cy="2791091"/>
          </a:xfrm>
          <a:custGeom>
            <a:avLst/>
            <a:gdLst/>
            <a:ahLst/>
            <a:cxnLst/>
            <a:rect l="l" t="t" r="r" b="b"/>
            <a:pathLst>
              <a:path w="4918221" h="2791091">
                <a:moveTo>
                  <a:pt x="0" y="0"/>
                </a:moveTo>
                <a:lnTo>
                  <a:pt x="4918221" y="0"/>
                </a:lnTo>
                <a:lnTo>
                  <a:pt x="4918221" y="2791091"/>
                </a:lnTo>
                <a:lnTo>
                  <a:pt x="0" y="279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9821" y="2217394"/>
            <a:ext cx="4568090" cy="266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3"/>
              </a:lnSpc>
            </a:pPr>
            <a:r>
              <a:rPr lang="en-US" sz="2466" dirty="0" err="1">
                <a:solidFill>
                  <a:srgbClr val="7030A0"/>
                </a:solidFill>
                <a:latin typeface="Lora Bold"/>
                <a:ea typeface="Lora Bold"/>
                <a:cs typeface="Lora Bold"/>
                <a:sym typeface="Lora Bold"/>
              </a:rPr>
              <a:t>Навчальні</a:t>
            </a:r>
            <a:r>
              <a:rPr lang="en-US" sz="2466" dirty="0">
                <a:solidFill>
                  <a:srgbClr val="7030A0"/>
                </a:solidFill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66" dirty="0" err="1">
                <a:solidFill>
                  <a:srgbClr val="7030A0"/>
                </a:solidFill>
                <a:latin typeface="Lora Bold"/>
                <a:ea typeface="Lora Bold"/>
                <a:cs typeface="Lora Bold"/>
                <a:sym typeface="Lora Bold"/>
              </a:rPr>
              <a:t>втрати</a:t>
            </a:r>
            <a:r>
              <a:rPr lang="en-US" sz="2466" dirty="0">
                <a:solidFill>
                  <a:srgbClr val="7030A0"/>
                </a:solidFill>
                <a:latin typeface="Lora Bold"/>
                <a:ea typeface="Lora Bold"/>
                <a:cs typeface="Lora Bold"/>
                <a:sym typeface="Lora Bold"/>
              </a:rPr>
              <a:t> —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будь-які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втрати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знань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умінь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,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навичок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/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або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уповільнення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чи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переривання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академічного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прогресу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через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паузи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навчанні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конкретного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66" dirty="0" err="1">
                <a:latin typeface="Lora"/>
                <a:ea typeface="Lora"/>
                <a:cs typeface="Lora"/>
                <a:sym typeface="Lora"/>
              </a:rPr>
              <a:t>учня</a:t>
            </a:r>
            <a:r>
              <a:rPr lang="en-US" sz="2466" dirty="0"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0987" y="4468005"/>
            <a:ext cx="4261739" cy="221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8"/>
              </a:lnSpc>
            </a:pPr>
            <a:r>
              <a:rPr lang="en-US" sz="2484" dirty="0" err="1">
                <a:latin typeface="Lora Bold"/>
                <a:ea typeface="Lora Bold"/>
                <a:cs typeface="Lora Bold"/>
                <a:sym typeface="Lora Bold"/>
              </a:rPr>
              <a:t>Навчальні</a:t>
            </a:r>
            <a:r>
              <a:rPr lang="en-US" sz="2484" dirty="0">
                <a:latin typeface="Lora Bold"/>
                <a:ea typeface="Lora Bold"/>
                <a:cs typeface="Lora Bold"/>
                <a:sym typeface="Lora Bold"/>
              </a:rPr>
              <a:t> </a:t>
            </a:r>
            <a:r>
              <a:rPr lang="en-US" sz="2484" dirty="0" err="1">
                <a:latin typeface="Lora Bold"/>
                <a:ea typeface="Lora Bold"/>
                <a:cs typeface="Lora Bold"/>
                <a:sym typeface="Lora Bold"/>
              </a:rPr>
              <a:t>розриви</a:t>
            </a:r>
            <a:r>
              <a:rPr lang="en-US" sz="2484" dirty="0">
                <a:latin typeface="Lora Bold"/>
                <a:ea typeface="Lora Bold"/>
                <a:cs typeface="Lora Bold"/>
                <a:sym typeface="Lora Bold"/>
              </a:rPr>
              <a:t> —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значна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стійка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різниця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в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академічній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успішності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між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різними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групами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 (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категоріями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) </a:t>
            </a:r>
            <a:r>
              <a:rPr lang="en-US" sz="2484" dirty="0" err="1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учнівства</a:t>
            </a:r>
            <a:r>
              <a:rPr lang="en-US" sz="2484" dirty="0">
                <a:solidFill>
                  <a:srgbClr val="7030A0"/>
                </a:solidFill>
                <a:latin typeface="Lora"/>
                <a:ea typeface="Lora"/>
                <a:cs typeface="Lora"/>
                <a:sym typeface="Lora"/>
              </a:rPr>
              <a:t>.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38C73E3-114A-4F37-8801-4BFF60F7A820}"/>
              </a:ext>
            </a:extLst>
          </p:cNvPr>
          <p:cNvSpPr/>
          <p:nvPr/>
        </p:nvSpPr>
        <p:spPr>
          <a:xfrm>
            <a:off x="4716485" y="4272172"/>
            <a:ext cx="4918221" cy="2791091"/>
          </a:xfrm>
          <a:custGeom>
            <a:avLst/>
            <a:gdLst/>
            <a:ahLst/>
            <a:cxnLst/>
            <a:rect l="l" t="t" r="r" b="b"/>
            <a:pathLst>
              <a:path w="4918221" h="2791091">
                <a:moveTo>
                  <a:pt x="0" y="0"/>
                </a:moveTo>
                <a:lnTo>
                  <a:pt x="4918221" y="0"/>
                </a:lnTo>
                <a:lnTo>
                  <a:pt x="4918221" y="2791091"/>
                </a:lnTo>
                <a:lnTo>
                  <a:pt x="0" y="279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957604" y="5591806"/>
            <a:ext cx="5925519" cy="17329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19" y="0"/>
                </a:lnTo>
                <a:lnTo>
                  <a:pt x="5925519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14600" y="6172200"/>
            <a:ext cx="805254" cy="590031"/>
          </a:xfrm>
          <a:custGeom>
            <a:avLst/>
            <a:gdLst/>
            <a:ahLst/>
            <a:cxnLst/>
            <a:rect l="l" t="t" r="r" b="b"/>
            <a:pathLst>
              <a:path w="805254" h="590031">
                <a:moveTo>
                  <a:pt x="0" y="0"/>
                </a:moveTo>
                <a:lnTo>
                  <a:pt x="805254" y="0"/>
                </a:lnTo>
                <a:lnTo>
                  <a:pt x="805254" y="590031"/>
                </a:lnTo>
                <a:lnTo>
                  <a:pt x="0" y="59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001" y="4953000"/>
            <a:ext cx="759958" cy="774031"/>
          </a:xfrm>
          <a:custGeom>
            <a:avLst/>
            <a:gdLst/>
            <a:ahLst/>
            <a:cxnLst/>
            <a:rect l="l" t="t" r="r" b="b"/>
            <a:pathLst>
              <a:path w="759958" h="774031">
                <a:moveTo>
                  <a:pt x="0" y="0"/>
                </a:moveTo>
                <a:lnTo>
                  <a:pt x="759958" y="0"/>
                </a:lnTo>
                <a:lnTo>
                  <a:pt x="759958" y="774031"/>
                </a:lnTo>
                <a:lnTo>
                  <a:pt x="0" y="774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001" y="173134"/>
            <a:ext cx="9379599" cy="159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13"/>
              </a:lnSpc>
            </a:pPr>
            <a:r>
              <a:rPr lang="en-US" sz="4580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Фактори</a:t>
            </a:r>
            <a:r>
              <a:rPr lang="en-US" sz="4580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580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впливу</a:t>
            </a:r>
            <a:r>
              <a:rPr lang="en-US" sz="4580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</a:p>
          <a:p>
            <a:pPr algn="ctr">
              <a:lnSpc>
                <a:spcPts val="6413"/>
              </a:lnSpc>
            </a:pPr>
            <a:r>
              <a:rPr lang="en-US" sz="4580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на</a:t>
            </a:r>
            <a:r>
              <a:rPr lang="en-US" sz="4580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580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освітні</a:t>
            </a:r>
            <a:r>
              <a:rPr lang="en-US" sz="4580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580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втрати</a:t>
            </a:r>
            <a:r>
              <a:rPr lang="en-US" sz="4580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:</a:t>
            </a:r>
          </a:p>
        </p:txBody>
      </p:sp>
      <p:sp>
        <p:nvSpPr>
          <p:cNvPr id="7" name="Freeform 7"/>
          <p:cNvSpPr/>
          <p:nvPr/>
        </p:nvSpPr>
        <p:spPr>
          <a:xfrm>
            <a:off x="6474137" y="3581400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48738" y="2168433"/>
            <a:ext cx="8934385" cy="3423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вплив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пандемії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COVID-19;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бойові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дії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окупація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повітряні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тривоги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виїзд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учнівства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за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кордон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переїзд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у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межах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України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відключення</a:t>
            </a:r>
            <a:r>
              <a:rPr lang="en-US" sz="3192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3192" dirty="0" err="1">
                <a:latin typeface="Lora"/>
                <a:ea typeface="Lora"/>
                <a:cs typeface="Lora"/>
                <a:sym typeface="Lora"/>
              </a:rPr>
              <a:t>електроенергії</a:t>
            </a:r>
            <a:endParaRPr lang="en-US" sz="3192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A65B82B3-34DF-4ADF-A672-32213E49C656}"/>
              </a:ext>
            </a:extLst>
          </p:cNvPr>
          <p:cNvSpPr/>
          <p:nvPr/>
        </p:nvSpPr>
        <p:spPr>
          <a:xfrm>
            <a:off x="1219200" y="998008"/>
            <a:ext cx="805254" cy="590031"/>
          </a:xfrm>
          <a:custGeom>
            <a:avLst/>
            <a:gdLst/>
            <a:ahLst/>
            <a:cxnLst/>
            <a:rect l="l" t="t" r="r" b="b"/>
            <a:pathLst>
              <a:path w="805254" h="590031">
                <a:moveTo>
                  <a:pt x="0" y="0"/>
                </a:moveTo>
                <a:lnTo>
                  <a:pt x="805254" y="0"/>
                </a:lnTo>
                <a:lnTo>
                  <a:pt x="805254" y="590031"/>
                </a:lnTo>
                <a:lnTo>
                  <a:pt x="0" y="5900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E73F57B2-B982-4C26-8DC0-699BF8BDE8C8}"/>
              </a:ext>
            </a:extLst>
          </p:cNvPr>
          <p:cNvSpPr/>
          <p:nvPr/>
        </p:nvSpPr>
        <p:spPr>
          <a:xfrm rot="16200000">
            <a:off x="5924384" y="2096303"/>
            <a:ext cx="5925519" cy="17329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19" y="0"/>
                </a:lnTo>
                <a:lnTo>
                  <a:pt x="5925519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433ABF0-037E-4755-B59D-081C4B8E450E}"/>
              </a:ext>
            </a:extLst>
          </p:cNvPr>
          <p:cNvSpPr/>
          <p:nvPr/>
        </p:nvSpPr>
        <p:spPr>
          <a:xfrm>
            <a:off x="7511185" y="713865"/>
            <a:ext cx="759958" cy="774031"/>
          </a:xfrm>
          <a:custGeom>
            <a:avLst/>
            <a:gdLst/>
            <a:ahLst/>
            <a:cxnLst/>
            <a:rect l="l" t="t" r="r" b="b"/>
            <a:pathLst>
              <a:path w="759958" h="774031">
                <a:moveTo>
                  <a:pt x="0" y="0"/>
                </a:moveTo>
                <a:lnTo>
                  <a:pt x="759958" y="0"/>
                </a:lnTo>
                <a:lnTo>
                  <a:pt x="759958" y="774031"/>
                </a:lnTo>
                <a:lnTo>
                  <a:pt x="0" y="774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800601" y="4878861"/>
            <a:ext cx="4953000" cy="2436339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19" y="0"/>
                </a:lnTo>
                <a:lnTo>
                  <a:pt x="5925519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" r="-19635" b="-1289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43200" y="6123768"/>
            <a:ext cx="805254" cy="590031"/>
          </a:xfrm>
          <a:custGeom>
            <a:avLst/>
            <a:gdLst/>
            <a:ahLst/>
            <a:cxnLst/>
            <a:rect l="l" t="t" r="r" b="b"/>
            <a:pathLst>
              <a:path w="805254" h="590031">
                <a:moveTo>
                  <a:pt x="0" y="0"/>
                </a:moveTo>
                <a:lnTo>
                  <a:pt x="805254" y="0"/>
                </a:lnTo>
                <a:lnTo>
                  <a:pt x="805254" y="590032"/>
                </a:lnTo>
                <a:lnTo>
                  <a:pt x="0" y="59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8640" y="6123768"/>
            <a:ext cx="759958" cy="774031"/>
          </a:xfrm>
          <a:custGeom>
            <a:avLst/>
            <a:gdLst/>
            <a:ahLst/>
            <a:cxnLst/>
            <a:rect l="l" t="t" r="r" b="b"/>
            <a:pathLst>
              <a:path w="759958" h="774031">
                <a:moveTo>
                  <a:pt x="0" y="0"/>
                </a:moveTo>
                <a:lnTo>
                  <a:pt x="759958" y="0"/>
                </a:lnTo>
                <a:lnTo>
                  <a:pt x="759958" y="774032"/>
                </a:lnTo>
                <a:lnTo>
                  <a:pt x="0" y="774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35759" y="3444240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6356" y="2436339"/>
            <a:ext cx="8934385" cy="283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доходи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родини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освіта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батьків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залученість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батьків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та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умови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для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навчання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освітнє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середовище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;</a:t>
            </a:r>
          </a:p>
          <a:p>
            <a:pPr marL="689316" lvl="1" indent="-344658" algn="l">
              <a:lnSpc>
                <a:spcPts val="4469"/>
              </a:lnSpc>
              <a:buFont typeface="Arial"/>
              <a:buChar char="•"/>
            </a:pP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вразливі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категорії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 </a:t>
            </a:r>
            <a:r>
              <a:rPr lang="en-US" sz="2800" dirty="0" err="1">
                <a:latin typeface="Lora"/>
                <a:ea typeface="Lora"/>
                <a:cs typeface="Lora"/>
                <a:sym typeface="Lora"/>
              </a:rPr>
              <a:t>дітей</a:t>
            </a:r>
            <a:r>
              <a:rPr lang="en-US" sz="2800" dirty="0">
                <a:latin typeface="Lora"/>
                <a:ea typeface="Lora"/>
                <a:cs typeface="Lora"/>
                <a:sym typeface="Lora"/>
              </a:rPr>
              <a:t>.</a:t>
            </a:r>
            <a:endParaRPr lang="en-US" sz="3200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8640" y="258661"/>
            <a:ext cx="8830959" cy="195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7"/>
              </a:lnSpc>
            </a:pP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На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виникнення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освітніх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втрат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можуть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мати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вплив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також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інші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структурні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005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чинники</a:t>
            </a:r>
            <a:r>
              <a:rPr lang="en-US" sz="4005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: 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C27FA568-A191-4946-9D9D-96344AA7F13D}"/>
              </a:ext>
            </a:extLst>
          </p:cNvPr>
          <p:cNvSpPr/>
          <p:nvPr/>
        </p:nvSpPr>
        <p:spPr>
          <a:xfrm>
            <a:off x="665452" y="1686931"/>
            <a:ext cx="805254" cy="590031"/>
          </a:xfrm>
          <a:custGeom>
            <a:avLst/>
            <a:gdLst/>
            <a:ahLst/>
            <a:cxnLst/>
            <a:rect l="l" t="t" r="r" b="b"/>
            <a:pathLst>
              <a:path w="805254" h="590031">
                <a:moveTo>
                  <a:pt x="0" y="0"/>
                </a:moveTo>
                <a:lnTo>
                  <a:pt x="805254" y="0"/>
                </a:lnTo>
                <a:lnTo>
                  <a:pt x="805254" y="590032"/>
                </a:lnTo>
                <a:lnTo>
                  <a:pt x="0" y="5900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858DF90-38F1-45CE-BE49-70BE049034AF}"/>
              </a:ext>
            </a:extLst>
          </p:cNvPr>
          <p:cNvSpPr/>
          <p:nvPr/>
        </p:nvSpPr>
        <p:spPr>
          <a:xfrm>
            <a:off x="7543800" y="1746694"/>
            <a:ext cx="759958" cy="774031"/>
          </a:xfrm>
          <a:custGeom>
            <a:avLst/>
            <a:gdLst/>
            <a:ahLst/>
            <a:cxnLst/>
            <a:rect l="l" t="t" r="r" b="b"/>
            <a:pathLst>
              <a:path w="759958" h="774031">
                <a:moveTo>
                  <a:pt x="0" y="0"/>
                </a:moveTo>
                <a:lnTo>
                  <a:pt x="759958" y="0"/>
                </a:lnTo>
                <a:lnTo>
                  <a:pt x="759958" y="774032"/>
                </a:lnTo>
                <a:lnTo>
                  <a:pt x="0" y="774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76236" y="304810"/>
            <a:ext cx="7850193" cy="1776530"/>
            <a:chOff x="0" y="0"/>
            <a:chExt cx="4979058" cy="1126780"/>
          </a:xfrm>
          <a:solidFill>
            <a:srgbClr val="00206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979058" cy="1126781"/>
            </a:xfrm>
            <a:custGeom>
              <a:avLst/>
              <a:gdLst/>
              <a:ahLst/>
              <a:cxnLst/>
              <a:rect l="l" t="t" r="r" b="b"/>
              <a:pathLst>
                <a:path w="4979058" h="1126781">
                  <a:moveTo>
                    <a:pt x="4854598" y="1126780"/>
                  </a:moveTo>
                  <a:lnTo>
                    <a:pt x="124460" y="1126780"/>
                  </a:lnTo>
                  <a:cubicBezTo>
                    <a:pt x="55880" y="1126780"/>
                    <a:pt x="0" y="1070900"/>
                    <a:pt x="0" y="10023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54598" y="0"/>
                  </a:lnTo>
                  <a:cubicBezTo>
                    <a:pt x="4923178" y="0"/>
                    <a:pt x="4979058" y="55880"/>
                    <a:pt x="4979058" y="124460"/>
                  </a:cubicBezTo>
                  <a:lnTo>
                    <a:pt x="4979058" y="1002321"/>
                  </a:lnTo>
                  <a:cubicBezTo>
                    <a:pt x="4979058" y="1070900"/>
                    <a:pt x="4923178" y="1126781"/>
                    <a:pt x="4854598" y="112678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133" y="2199382"/>
            <a:ext cx="725092" cy="7250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25" y="3453368"/>
            <a:ext cx="705372" cy="7053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5" y="4353109"/>
            <a:ext cx="705372" cy="70537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60404" y="410699"/>
            <a:ext cx="6846432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4800" dirty="0" err="1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Міжнародні</a:t>
            </a:r>
            <a:r>
              <a:rPr lang="en-US" sz="4800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моніторингові</a:t>
            </a:r>
            <a:r>
              <a:rPr lang="en-US" sz="4800" dirty="0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Pangolin"/>
                <a:ea typeface="Pangolin"/>
                <a:cs typeface="Pangolin"/>
                <a:sym typeface="Pangolin"/>
              </a:rPr>
              <a:t>дослідження</a:t>
            </a:r>
            <a:endParaRPr lang="en-US" sz="4800" dirty="0">
              <a:solidFill>
                <a:srgbClr val="FFFFFF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94671" y="2221706"/>
            <a:ext cx="7254129" cy="104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u="sng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PISA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беруть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участь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15-річні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підлітки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Метою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вивчення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є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математична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,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читацька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та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природничо-наукова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складова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rot="9460986">
            <a:off x="-476670" y="-116382"/>
            <a:ext cx="2426163" cy="3183640"/>
          </a:xfrm>
          <a:custGeom>
            <a:avLst/>
            <a:gdLst/>
            <a:ahLst/>
            <a:cxnLst/>
            <a:rect l="l" t="t" r="r" b="b"/>
            <a:pathLst>
              <a:path w="7451072" h="3183640">
                <a:moveTo>
                  <a:pt x="0" y="0"/>
                </a:moveTo>
                <a:lnTo>
                  <a:pt x="7451072" y="0"/>
                </a:lnTo>
                <a:lnTo>
                  <a:pt x="7451072" y="3183640"/>
                </a:lnTo>
                <a:lnTo>
                  <a:pt x="0" y="318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1" r="-20711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31964" y="3408483"/>
            <a:ext cx="8416836" cy="69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u="sng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TIMMS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кожні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4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роки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вимірюють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втрати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у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математичних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та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природничих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науках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Беруть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участь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4 і 8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класи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5203" y="4396158"/>
            <a:ext cx="8416836" cy="69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u="sng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PIRLS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беруть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участь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4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класи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  </a:t>
            </a:r>
            <a:r>
              <a:rPr lang="en-US" sz="2026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EPIRLS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здатність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учнів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4-х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класів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читати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інформацію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онлайн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948" y="5316773"/>
            <a:ext cx="725092" cy="72509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31964" y="5289964"/>
            <a:ext cx="8416836" cy="69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u="sng" dirty="0">
                <a:solidFill>
                  <a:srgbClr val="5CE1E6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u="sng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ECILS</a:t>
            </a:r>
            <a:r>
              <a:rPr lang="en-US" sz="2026" u="sng" dirty="0">
                <a:solidFill>
                  <a:srgbClr val="5CE1E6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беруть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участь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8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класи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 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Вимірює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навички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цифрової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грамотності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025" y="6151260"/>
            <a:ext cx="705372" cy="70537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075203" y="6139158"/>
            <a:ext cx="8416836" cy="104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37"/>
              </a:lnSpc>
            </a:pPr>
            <a:r>
              <a:rPr lang="en-US" sz="2026" u="sng" dirty="0">
                <a:solidFill>
                  <a:srgbClr val="7030A0"/>
                </a:solidFill>
                <a:latin typeface="Artegra Sans Bold"/>
                <a:ea typeface="Artegra Sans Bold"/>
                <a:cs typeface="Artegra Sans Bold"/>
                <a:sym typeface="Artegra Sans Bold"/>
              </a:rPr>
              <a:t> REDS 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-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збирає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дані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урядів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,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закладів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освіти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,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вчительства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та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учнівства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про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те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,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як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різні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країни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впроваджують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дистанційне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навчання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та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як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закриття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шкіл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(COVID-19)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вплинуло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на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 </a:t>
            </a:r>
            <a:r>
              <a:rPr lang="en-US" sz="2026" dirty="0" err="1">
                <a:latin typeface="Artegra Sans Bold"/>
                <a:ea typeface="Artegra Sans Bold"/>
                <a:cs typeface="Artegra Sans Bold"/>
                <a:sym typeface="Artegra Sans Bold"/>
              </a:rPr>
              <a:t>учнів</a:t>
            </a:r>
            <a:r>
              <a:rPr lang="en-US" sz="2026" dirty="0">
                <a:latin typeface="Artegra Sans Bold"/>
                <a:ea typeface="Artegra Sans Bold"/>
                <a:cs typeface="Artegra Sans Bold"/>
                <a:sym typeface="Artegra Sans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85552" y="2203306"/>
            <a:ext cx="1235640" cy="123564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258980" y="2203306"/>
            <a:ext cx="1235640" cy="123564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32408" y="2203306"/>
            <a:ext cx="1235640" cy="123564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9" name="Freeform 9"/>
          <p:cNvSpPr/>
          <p:nvPr/>
        </p:nvSpPr>
        <p:spPr>
          <a:xfrm rot="88352">
            <a:off x="-986858" y="5100698"/>
            <a:ext cx="8372746" cy="3577446"/>
          </a:xfrm>
          <a:custGeom>
            <a:avLst/>
            <a:gdLst/>
            <a:ahLst/>
            <a:cxnLst/>
            <a:rect l="l" t="t" r="r" b="b"/>
            <a:pathLst>
              <a:path w="8372746" h="3577446">
                <a:moveTo>
                  <a:pt x="0" y="0"/>
                </a:moveTo>
                <a:lnTo>
                  <a:pt x="8372746" y="0"/>
                </a:lnTo>
                <a:lnTo>
                  <a:pt x="8372746" y="3577446"/>
                </a:lnTo>
                <a:lnTo>
                  <a:pt x="0" y="3577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998360" y="5762091"/>
            <a:ext cx="5925519" cy="2531813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20" y="0"/>
                </a:lnTo>
                <a:lnTo>
                  <a:pt x="5925520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7343" y="2518969"/>
            <a:ext cx="932057" cy="520811"/>
          </a:xfrm>
          <a:custGeom>
            <a:avLst/>
            <a:gdLst/>
            <a:ahLst/>
            <a:cxnLst/>
            <a:rect l="l" t="t" r="r" b="b"/>
            <a:pathLst>
              <a:path w="932057" h="520811">
                <a:moveTo>
                  <a:pt x="0" y="0"/>
                </a:moveTo>
                <a:lnTo>
                  <a:pt x="932057" y="0"/>
                </a:lnTo>
                <a:lnTo>
                  <a:pt x="932057" y="520811"/>
                </a:lnTo>
                <a:lnTo>
                  <a:pt x="0" y="520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0772" y="2412377"/>
            <a:ext cx="932057" cy="733995"/>
          </a:xfrm>
          <a:custGeom>
            <a:avLst/>
            <a:gdLst/>
            <a:ahLst/>
            <a:cxnLst/>
            <a:rect l="l" t="t" r="r" b="b"/>
            <a:pathLst>
              <a:path w="932057" h="733995">
                <a:moveTo>
                  <a:pt x="0" y="0"/>
                </a:moveTo>
                <a:lnTo>
                  <a:pt x="932056" y="0"/>
                </a:lnTo>
                <a:lnTo>
                  <a:pt x="932056" y="733995"/>
                </a:lnTo>
                <a:lnTo>
                  <a:pt x="0" y="733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47352" y="2542057"/>
            <a:ext cx="805753" cy="604315"/>
          </a:xfrm>
          <a:custGeom>
            <a:avLst/>
            <a:gdLst/>
            <a:ahLst/>
            <a:cxnLst/>
            <a:rect l="l" t="t" r="r" b="b"/>
            <a:pathLst>
              <a:path w="805753" h="604315">
                <a:moveTo>
                  <a:pt x="0" y="0"/>
                </a:moveTo>
                <a:lnTo>
                  <a:pt x="805753" y="0"/>
                </a:lnTo>
                <a:lnTo>
                  <a:pt x="805753" y="604315"/>
                </a:lnTo>
                <a:lnTo>
                  <a:pt x="0" y="6043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6530" y="410880"/>
            <a:ext cx="7541518" cy="143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60"/>
              </a:lnSpc>
            </a:pPr>
            <a:r>
              <a:rPr lang="en-US" sz="4633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Як</a:t>
            </a:r>
            <a:r>
              <a:rPr lang="en-US" sz="4633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633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компенсувати</a:t>
            </a:r>
            <a:r>
              <a:rPr lang="en-US" sz="4633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633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освітні</a:t>
            </a:r>
            <a:r>
              <a:rPr lang="en-US" sz="4633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4633" dirty="0" err="1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втрати</a:t>
            </a:r>
            <a:r>
              <a:rPr lang="en-US" sz="4633" dirty="0">
                <a:solidFill>
                  <a:srgbClr val="002060"/>
                </a:solidFill>
                <a:latin typeface="Pangolin"/>
                <a:ea typeface="Pangolin"/>
                <a:cs typeface="Pangolin"/>
                <a:sym typeface="Pangolin"/>
              </a:rPr>
              <a:t>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1397" y="3609975"/>
            <a:ext cx="2778118" cy="138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1.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Підхід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до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навчальної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програми</a:t>
            </a:r>
            <a:endParaRPr lang="en-US" sz="2794" spc="13" dirty="0"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683588" y="3654458"/>
            <a:ext cx="2778118" cy="1840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2.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Необхідність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надання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додаткової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підтримки</a:t>
            </a:r>
            <a:endParaRPr lang="en-US" sz="2794" spc="13" dirty="0"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70682" y="3609975"/>
            <a:ext cx="2778118" cy="2755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3"/>
              </a:lnSpc>
            </a:pP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3.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Практичні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заходи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необхідні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для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реалізації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прийня</a:t>
            </a:r>
            <a:r>
              <a:rPr lang="uk-UA" sz="2794" spc="13" dirty="0">
                <a:latin typeface="Arimo Bold"/>
                <a:ea typeface="Arimo Bold"/>
                <a:cs typeface="Arimo Bold"/>
                <a:sym typeface="Arimo Bold"/>
              </a:rPr>
              <a:t>т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ого</a:t>
            </a:r>
            <a:r>
              <a:rPr lang="en-US" sz="2794" spc="13" dirty="0"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794" spc="13" dirty="0" err="1">
                <a:latin typeface="Arimo Bold"/>
                <a:ea typeface="Arimo Bold"/>
                <a:cs typeface="Arimo Bold"/>
                <a:sym typeface="Arimo Bold"/>
              </a:rPr>
              <a:t>підходу</a:t>
            </a:r>
            <a:endParaRPr lang="en-US" sz="2794" spc="13" dirty="0"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1">
            <a:extLst>
              <a:ext uri="{FF2B5EF4-FFF2-40B4-BE49-F238E27FC236}">
                <a16:creationId xmlns:a16="http://schemas.microsoft.com/office/drawing/2014/main" id="{913EA78F-1ADC-4F0C-883D-84784D6F8BCD}"/>
              </a:ext>
            </a:extLst>
          </p:cNvPr>
          <p:cNvGrpSpPr/>
          <p:nvPr/>
        </p:nvGrpSpPr>
        <p:grpSpPr>
          <a:xfrm>
            <a:off x="1763764" y="1723154"/>
            <a:ext cx="7482400" cy="690183"/>
            <a:chOff x="0" y="0"/>
            <a:chExt cx="1972068" cy="227398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99ECD26-144F-401F-AD22-F683C2C19CEC}"/>
                </a:ext>
              </a:extLst>
            </p:cNvPr>
            <p:cNvSpPr/>
            <p:nvPr/>
          </p:nvSpPr>
          <p:spPr>
            <a:xfrm>
              <a:off x="0" y="0"/>
              <a:ext cx="1972068" cy="227398"/>
            </a:xfrm>
            <a:custGeom>
              <a:avLst/>
              <a:gdLst/>
              <a:ahLst/>
              <a:cxnLst/>
              <a:rect l="l" t="t" r="r" b="b"/>
              <a:pathLst>
                <a:path w="1972068" h="227398">
                  <a:moveTo>
                    <a:pt x="52344" y="0"/>
                  </a:moveTo>
                  <a:lnTo>
                    <a:pt x="1919724" y="0"/>
                  </a:lnTo>
                  <a:cubicBezTo>
                    <a:pt x="1948633" y="0"/>
                    <a:pt x="1972068" y="23435"/>
                    <a:pt x="1972068" y="52344"/>
                  </a:cubicBezTo>
                  <a:lnTo>
                    <a:pt x="1972068" y="175054"/>
                  </a:lnTo>
                  <a:cubicBezTo>
                    <a:pt x="1972068" y="203963"/>
                    <a:pt x="1948633" y="227398"/>
                    <a:pt x="1919724" y="227398"/>
                  </a:cubicBezTo>
                  <a:lnTo>
                    <a:pt x="52344" y="227398"/>
                  </a:lnTo>
                  <a:cubicBezTo>
                    <a:pt x="23435" y="227398"/>
                    <a:pt x="0" y="203963"/>
                    <a:pt x="0" y="175054"/>
                  </a:cubicBezTo>
                  <a:lnTo>
                    <a:pt x="0" y="52344"/>
                  </a:lnTo>
                  <a:cubicBezTo>
                    <a:pt x="0" y="23435"/>
                    <a:pt x="23435" y="0"/>
                    <a:pt x="52344" y="0"/>
                  </a:cubicBezTo>
                  <a:close/>
                </a:path>
              </a:pathLst>
            </a:custGeom>
            <a:solidFill>
              <a:srgbClr val="650354"/>
            </a:solidFill>
          </p:spPr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BB707A40-E812-459F-8F66-A7B8ED043A72}"/>
                </a:ext>
              </a:extLst>
            </p:cNvPr>
            <p:cNvSpPr txBox="1"/>
            <p:nvPr/>
          </p:nvSpPr>
          <p:spPr>
            <a:xfrm>
              <a:off x="0" y="-19050"/>
              <a:ext cx="1972068" cy="246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sp>
        <p:nvSpPr>
          <p:cNvPr id="3" name="Freeform 3"/>
          <p:cNvSpPr/>
          <p:nvPr/>
        </p:nvSpPr>
        <p:spPr>
          <a:xfrm rot="5400000">
            <a:off x="-504524" y="422455"/>
            <a:ext cx="2962759" cy="1953714"/>
          </a:xfrm>
          <a:custGeom>
            <a:avLst/>
            <a:gdLst/>
            <a:ahLst/>
            <a:cxnLst/>
            <a:rect l="l" t="t" r="r" b="b"/>
            <a:pathLst>
              <a:path w="5925519" h="2531813">
                <a:moveTo>
                  <a:pt x="0" y="0"/>
                </a:moveTo>
                <a:lnTo>
                  <a:pt x="5925520" y="0"/>
                </a:lnTo>
                <a:lnTo>
                  <a:pt x="5925520" y="2531813"/>
                </a:lnTo>
                <a:lnTo>
                  <a:pt x="0" y="2531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0000" b="-295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3983" y="6488834"/>
            <a:ext cx="956388" cy="700772"/>
          </a:xfrm>
          <a:custGeom>
            <a:avLst/>
            <a:gdLst/>
            <a:ahLst/>
            <a:cxnLst/>
            <a:rect l="l" t="t" r="r" b="b"/>
            <a:pathLst>
              <a:path w="956388" h="700772">
                <a:moveTo>
                  <a:pt x="0" y="0"/>
                </a:moveTo>
                <a:lnTo>
                  <a:pt x="956389" y="0"/>
                </a:lnTo>
                <a:lnTo>
                  <a:pt x="956389" y="700772"/>
                </a:lnTo>
                <a:lnTo>
                  <a:pt x="0" y="700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501" y="6332146"/>
            <a:ext cx="841870" cy="857460"/>
          </a:xfrm>
          <a:custGeom>
            <a:avLst/>
            <a:gdLst/>
            <a:ahLst/>
            <a:cxnLst/>
            <a:rect l="l" t="t" r="r" b="b"/>
            <a:pathLst>
              <a:path w="841870" h="857460">
                <a:moveTo>
                  <a:pt x="0" y="0"/>
                </a:moveTo>
                <a:lnTo>
                  <a:pt x="841870" y="0"/>
                </a:lnTo>
                <a:lnTo>
                  <a:pt x="841870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11204" y="273126"/>
            <a:ext cx="8529119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Стратегія</a:t>
            </a:r>
            <a:r>
              <a:rPr lang="en-US" sz="3600" b="1" dirty="0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подалання</a:t>
            </a:r>
            <a:r>
              <a:rPr lang="en-US" sz="3600" b="1" dirty="0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освітніх</a:t>
            </a:r>
            <a:r>
              <a:rPr lang="en-US" sz="3600" b="1" dirty="0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витрат</a:t>
            </a:r>
            <a:r>
              <a:rPr lang="en-US" sz="3600" b="1" dirty="0">
                <a:solidFill>
                  <a:schemeClr val="tx2"/>
                </a:solidFill>
                <a:latin typeface="Pangolin"/>
                <a:ea typeface="Pangolin"/>
                <a:cs typeface="Pangolin"/>
                <a:sym typeface="Pangolin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tx2"/>
                </a:solidFill>
                <a:latin typeface="Arimo"/>
                <a:ea typeface="Arimo"/>
                <a:cs typeface="Arimo"/>
                <a:sym typeface="Arimo"/>
              </a:rPr>
              <a:t>в КЗ “ВЛ № 2”</a:t>
            </a:r>
          </a:p>
        </p:txBody>
      </p:sp>
      <p:sp>
        <p:nvSpPr>
          <p:cNvPr id="7" name="Freeform 7"/>
          <p:cNvSpPr/>
          <p:nvPr/>
        </p:nvSpPr>
        <p:spPr>
          <a:xfrm>
            <a:off x="9002324" y="1195318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31520" y="2513444"/>
            <a:ext cx="8918851" cy="994016"/>
            <a:chOff x="0" y="0"/>
            <a:chExt cx="3299475" cy="3546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99475" cy="354659"/>
            </a:xfrm>
            <a:custGeom>
              <a:avLst/>
              <a:gdLst/>
              <a:ahLst/>
              <a:cxnLst/>
              <a:rect l="l" t="t" r="r" b="b"/>
              <a:pathLst>
                <a:path w="3299475" h="354659">
                  <a:moveTo>
                    <a:pt x="31285" y="0"/>
                  </a:moveTo>
                  <a:lnTo>
                    <a:pt x="3268189" y="0"/>
                  </a:lnTo>
                  <a:cubicBezTo>
                    <a:pt x="3276486" y="0"/>
                    <a:pt x="3284444" y="3296"/>
                    <a:pt x="3290311" y="9163"/>
                  </a:cubicBezTo>
                  <a:cubicBezTo>
                    <a:pt x="3296178" y="15030"/>
                    <a:pt x="3299475" y="22988"/>
                    <a:pt x="3299475" y="31285"/>
                  </a:cubicBezTo>
                  <a:lnTo>
                    <a:pt x="3299475" y="323374"/>
                  </a:lnTo>
                  <a:cubicBezTo>
                    <a:pt x="3299475" y="331671"/>
                    <a:pt x="3296178" y="339629"/>
                    <a:pt x="3290311" y="345496"/>
                  </a:cubicBezTo>
                  <a:cubicBezTo>
                    <a:pt x="3284444" y="351363"/>
                    <a:pt x="3276486" y="354659"/>
                    <a:pt x="3268189" y="354659"/>
                  </a:cubicBezTo>
                  <a:lnTo>
                    <a:pt x="31285" y="354659"/>
                  </a:lnTo>
                  <a:cubicBezTo>
                    <a:pt x="22988" y="354659"/>
                    <a:pt x="15030" y="351363"/>
                    <a:pt x="9163" y="345496"/>
                  </a:cubicBezTo>
                  <a:cubicBezTo>
                    <a:pt x="3296" y="339629"/>
                    <a:pt x="0" y="331671"/>
                    <a:pt x="0" y="323374"/>
                  </a:cubicBezTo>
                  <a:lnTo>
                    <a:pt x="0" y="31285"/>
                  </a:lnTo>
                  <a:cubicBezTo>
                    <a:pt x="0" y="22988"/>
                    <a:pt x="3296" y="15030"/>
                    <a:pt x="9163" y="9163"/>
                  </a:cubicBezTo>
                  <a:cubicBezTo>
                    <a:pt x="15030" y="3296"/>
                    <a:pt x="22988" y="0"/>
                    <a:pt x="31285" y="0"/>
                  </a:cubicBezTo>
                  <a:close/>
                </a:path>
              </a:pathLst>
            </a:custGeom>
            <a:solidFill>
              <a:srgbClr val="65035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299475" cy="373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330766" y="3657600"/>
            <a:ext cx="5324583" cy="613975"/>
            <a:chOff x="0" y="0"/>
            <a:chExt cx="1972068" cy="22739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2068" cy="227398"/>
            </a:xfrm>
            <a:custGeom>
              <a:avLst/>
              <a:gdLst/>
              <a:ahLst/>
              <a:cxnLst/>
              <a:rect l="l" t="t" r="r" b="b"/>
              <a:pathLst>
                <a:path w="1972068" h="227398">
                  <a:moveTo>
                    <a:pt x="52344" y="0"/>
                  </a:moveTo>
                  <a:lnTo>
                    <a:pt x="1919724" y="0"/>
                  </a:lnTo>
                  <a:cubicBezTo>
                    <a:pt x="1948633" y="0"/>
                    <a:pt x="1972068" y="23435"/>
                    <a:pt x="1972068" y="52344"/>
                  </a:cubicBezTo>
                  <a:lnTo>
                    <a:pt x="1972068" y="175054"/>
                  </a:lnTo>
                  <a:cubicBezTo>
                    <a:pt x="1972068" y="203963"/>
                    <a:pt x="1948633" y="227398"/>
                    <a:pt x="1919724" y="227398"/>
                  </a:cubicBezTo>
                  <a:lnTo>
                    <a:pt x="52344" y="227398"/>
                  </a:lnTo>
                  <a:cubicBezTo>
                    <a:pt x="23435" y="227398"/>
                    <a:pt x="0" y="203963"/>
                    <a:pt x="0" y="175054"/>
                  </a:cubicBezTo>
                  <a:lnTo>
                    <a:pt x="0" y="52344"/>
                  </a:lnTo>
                  <a:cubicBezTo>
                    <a:pt x="0" y="23435"/>
                    <a:pt x="23435" y="0"/>
                    <a:pt x="52344" y="0"/>
                  </a:cubicBezTo>
                  <a:close/>
                </a:path>
              </a:pathLst>
            </a:custGeom>
            <a:solidFill>
              <a:srgbClr val="65035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972068" cy="246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66806" y="4443025"/>
            <a:ext cx="6292651" cy="708486"/>
            <a:chOff x="0" y="0"/>
            <a:chExt cx="2330612" cy="26240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30612" cy="262402"/>
            </a:xfrm>
            <a:custGeom>
              <a:avLst/>
              <a:gdLst/>
              <a:ahLst/>
              <a:cxnLst/>
              <a:rect l="l" t="t" r="r" b="b"/>
              <a:pathLst>
                <a:path w="2330612" h="262402">
                  <a:moveTo>
                    <a:pt x="44291" y="0"/>
                  </a:moveTo>
                  <a:lnTo>
                    <a:pt x="2286320" y="0"/>
                  </a:lnTo>
                  <a:cubicBezTo>
                    <a:pt x="2310782" y="0"/>
                    <a:pt x="2330612" y="19830"/>
                    <a:pt x="2330612" y="44291"/>
                  </a:cubicBezTo>
                  <a:lnTo>
                    <a:pt x="2330612" y="218111"/>
                  </a:lnTo>
                  <a:cubicBezTo>
                    <a:pt x="2330612" y="242572"/>
                    <a:pt x="2310782" y="262402"/>
                    <a:pt x="2286320" y="262402"/>
                  </a:cubicBezTo>
                  <a:lnTo>
                    <a:pt x="44291" y="262402"/>
                  </a:lnTo>
                  <a:cubicBezTo>
                    <a:pt x="19830" y="262402"/>
                    <a:pt x="0" y="242572"/>
                    <a:pt x="0" y="218111"/>
                  </a:cubicBezTo>
                  <a:lnTo>
                    <a:pt x="0" y="44291"/>
                  </a:lnTo>
                  <a:cubicBezTo>
                    <a:pt x="0" y="19830"/>
                    <a:pt x="19830" y="0"/>
                    <a:pt x="44291" y="0"/>
                  </a:cubicBezTo>
                  <a:close/>
                </a:path>
              </a:pathLst>
            </a:custGeom>
            <a:solidFill>
              <a:srgbClr val="1B3E7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9050"/>
              <a:ext cx="2330612" cy="281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31520" y="5277652"/>
            <a:ext cx="8684497" cy="603399"/>
            <a:chOff x="0" y="0"/>
            <a:chExt cx="3216481" cy="2234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216481" cy="223481"/>
            </a:xfrm>
            <a:custGeom>
              <a:avLst/>
              <a:gdLst/>
              <a:ahLst/>
              <a:cxnLst/>
              <a:rect l="l" t="t" r="r" b="b"/>
              <a:pathLst>
                <a:path w="3216481" h="223481">
                  <a:moveTo>
                    <a:pt x="32093" y="0"/>
                  </a:moveTo>
                  <a:lnTo>
                    <a:pt x="3184388" y="0"/>
                  </a:lnTo>
                  <a:cubicBezTo>
                    <a:pt x="3192899" y="0"/>
                    <a:pt x="3201062" y="3381"/>
                    <a:pt x="3207081" y="9400"/>
                  </a:cubicBezTo>
                  <a:cubicBezTo>
                    <a:pt x="3213099" y="15418"/>
                    <a:pt x="3216481" y="23581"/>
                    <a:pt x="3216481" y="32093"/>
                  </a:cubicBezTo>
                  <a:lnTo>
                    <a:pt x="3216481" y="191389"/>
                  </a:lnTo>
                  <a:cubicBezTo>
                    <a:pt x="3216481" y="199900"/>
                    <a:pt x="3213099" y="208063"/>
                    <a:pt x="3207081" y="214081"/>
                  </a:cubicBezTo>
                  <a:cubicBezTo>
                    <a:pt x="3201062" y="220100"/>
                    <a:pt x="3192899" y="223481"/>
                    <a:pt x="3184388" y="223481"/>
                  </a:cubicBezTo>
                  <a:lnTo>
                    <a:pt x="32093" y="223481"/>
                  </a:lnTo>
                  <a:cubicBezTo>
                    <a:pt x="23581" y="223481"/>
                    <a:pt x="15418" y="220100"/>
                    <a:pt x="9400" y="214081"/>
                  </a:cubicBezTo>
                  <a:cubicBezTo>
                    <a:pt x="3381" y="208063"/>
                    <a:pt x="0" y="199900"/>
                    <a:pt x="0" y="191389"/>
                  </a:cubicBezTo>
                  <a:lnTo>
                    <a:pt x="0" y="32093"/>
                  </a:lnTo>
                  <a:cubicBezTo>
                    <a:pt x="0" y="23581"/>
                    <a:pt x="3381" y="15418"/>
                    <a:pt x="9400" y="9400"/>
                  </a:cubicBezTo>
                  <a:cubicBezTo>
                    <a:pt x="15418" y="3381"/>
                    <a:pt x="23581" y="0"/>
                    <a:pt x="32093" y="0"/>
                  </a:cubicBezTo>
                  <a:close/>
                </a:path>
              </a:pathLst>
            </a:custGeom>
            <a:solidFill>
              <a:srgbClr val="1B3E7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3216481" cy="2425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47228" y="6129479"/>
            <a:ext cx="3053081" cy="613124"/>
            <a:chOff x="0" y="0"/>
            <a:chExt cx="1130771" cy="22708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0771" cy="227083"/>
            </a:xfrm>
            <a:custGeom>
              <a:avLst/>
              <a:gdLst/>
              <a:ahLst/>
              <a:cxnLst/>
              <a:rect l="l" t="t" r="r" b="b"/>
              <a:pathLst>
                <a:path w="1130771" h="227083">
                  <a:moveTo>
                    <a:pt x="91288" y="0"/>
                  </a:moveTo>
                  <a:lnTo>
                    <a:pt x="1039483" y="0"/>
                  </a:lnTo>
                  <a:cubicBezTo>
                    <a:pt x="1089900" y="0"/>
                    <a:pt x="1130771" y="40871"/>
                    <a:pt x="1130771" y="91288"/>
                  </a:cubicBezTo>
                  <a:lnTo>
                    <a:pt x="1130771" y="135795"/>
                  </a:lnTo>
                  <a:cubicBezTo>
                    <a:pt x="1130771" y="186212"/>
                    <a:pt x="1089900" y="227083"/>
                    <a:pt x="1039483" y="227083"/>
                  </a:cubicBezTo>
                  <a:lnTo>
                    <a:pt x="91288" y="227083"/>
                  </a:lnTo>
                  <a:cubicBezTo>
                    <a:pt x="40871" y="227083"/>
                    <a:pt x="0" y="186212"/>
                    <a:pt x="0" y="135795"/>
                  </a:cubicBezTo>
                  <a:lnTo>
                    <a:pt x="0" y="91288"/>
                  </a:lnTo>
                  <a:cubicBezTo>
                    <a:pt x="0" y="40871"/>
                    <a:pt x="40871" y="0"/>
                    <a:pt x="91288" y="0"/>
                  </a:cubicBezTo>
                  <a:close/>
                </a:path>
              </a:pathLst>
            </a:custGeom>
            <a:solidFill>
              <a:srgbClr val="03466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19050"/>
              <a:ext cx="1130771" cy="246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3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07436" y="2475185"/>
            <a:ext cx="8950054" cy="986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19" lvl="1" indent="-302260" algn="ctr">
              <a:lnSpc>
                <a:spcPts val="391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Програма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плану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заходів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) з 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надолуження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освітніх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втрат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07436" y="5210977"/>
            <a:ext cx="895005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ctr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Розроблення індивідуальної освітньої траєкторії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88553" y="6157277"/>
            <a:ext cx="2770431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Літня школа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59449" y="3673021"/>
            <a:ext cx="5234702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ctr">
              <a:lnSpc>
                <a:spcPts val="335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Вимірювання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освітніх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втрат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63764" y="4557325"/>
            <a:ext cx="649569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ctr">
              <a:lnSpc>
                <a:spcPts val="335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Коригування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педагогічних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методів</a:t>
            </a:r>
            <a:r>
              <a:rPr lang="en-US" sz="2799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05FC67-29A4-4A8B-9F75-ABA3B8C85A4D}"/>
              </a:ext>
            </a:extLst>
          </p:cNvPr>
          <p:cNvSpPr txBox="1"/>
          <p:nvPr/>
        </p:nvSpPr>
        <p:spPr>
          <a:xfrm>
            <a:off x="1763764" y="1793231"/>
            <a:ext cx="74985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Стабілізація</a:t>
            </a:r>
            <a:r>
              <a:rPr lang="ru-RU" sz="28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психоемоційного</a:t>
            </a:r>
            <a:r>
              <a:rPr lang="ru-RU" sz="28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стану </a:t>
            </a:r>
            <a:r>
              <a:rPr lang="ru-RU" sz="280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учнів</a:t>
            </a:r>
            <a:r>
              <a:rPr lang="ru-RU" sz="28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uk-UA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823864">
            <a:off x="6337413" y="5613997"/>
            <a:ext cx="6628598" cy="2832219"/>
          </a:xfrm>
          <a:custGeom>
            <a:avLst/>
            <a:gdLst/>
            <a:ahLst/>
            <a:cxnLst/>
            <a:rect l="l" t="t" r="r" b="b"/>
            <a:pathLst>
              <a:path w="6628598" h="2832219">
                <a:moveTo>
                  <a:pt x="0" y="0"/>
                </a:moveTo>
                <a:lnTo>
                  <a:pt x="6628598" y="0"/>
                </a:lnTo>
                <a:lnTo>
                  <a:pt x="6628598" y="2832219"/>
                </a:lnTo>
                <a:lnTo>
                  <a:pt x="0" y="28322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1120" y="1193075"/>
            <a:ext cx="487680" cy="426720"/>
          </a:xfrm>
          <a:custGeom>
            <a:avLst/>
            <a:gdLst/>
            <a:ahLst/>
            <a:cxnLst/>
            <a:rect l="l" t="t" r="r" b="b"/>
            <a:pathLst>
              <a:path w="487680" h="426720">
                <a:moveTo>
                  <a:pt x="0" y="0"/>
                </a:moveTo>
                <a:lnTo>
                  <a:pt x="487680" y="0"/>
                </a:lnTo>
                <a:lnTo>
                  <a:pt x="487680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0053" y="2408752"/>
            <a:ext cx="9253493" cy="447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Ґледінг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—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протилежність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булінгу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Ґледінг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походить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від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англійського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glad —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радість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.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Тож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учнів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навчаємо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наповнювати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радістю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одне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одного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, «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комфортити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»,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робити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трохи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 </a:t>
            </a:r>
            <a:r>
              <a:rPr lang="en-US" sz="2800" dirty="0" err="1">
                <a:latin typeface="Pangolin"/>
                <a:ea typeface="Pangolin"/>
                <a:cs typeface="Pangolin"/>
                <a:sym typeface="Pangolin"/>
              </a:rPr>
              <a:t>щасливішими</a:t>
            </a:r>
            <a:r>
              <a:rPr lang="en-US" sz="2800" dirty="0">
                <a:latin typeface="Pangolin"/>
                <a:ea typeface="Pangolin"/>
                <a:cs typeface="Pangolin"/>
                <a:sym typeface="Pangolin"/>
              </a:rPr>
              <a:t>.</a:t>
            </a:r>
            <a:endParaRPr lang="uk-UA" sz="2800" dirty="0">
              <a:latin typeface="Pangolin"/>
              <a:ea typeface="Pangolin"/>
              <a:cs typeface="Pangolin"/>
              <a:sym typeface="Pangolin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https://osvitoria.media/experience/shho-take-gleding-i-navishho-ditej-u-shkolah-vchat-komfortyty-odne-odnogo/</a:t>
            </a:r>
            <a:endParaRPr lang="uk-UA" sz="2800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sz="2800" dirty="0">
              <a:solidFill>
                <a:srgbClr val="8BE4E7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4086B-9F06-4354-BD02-CAE6391C9E41}"/>
              </a:ext>
            </a:extLst>
          </p:cNvPr>
          <p:cNvSpPr txBox="1"/>
          <p:nvPr/>
        </p:nvSpPr>
        <p:spPr>
          <a:xfrm>
            <a:off x="914400" y="285094"/>
            <a:ext cx="8229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Стабілізація</a:t>
            </a:r>
            <a:r>
              <a:rPr lang="ru-RU" sz="44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психоемоційного</a:t>
            </a:r>
            <a:r>
              <a:rPr lang="ru-RU" sz="4400" b="1" dirty="0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 стану </a:t>
            </a:r>
            <a:r>
              <a:rPr lang="ru-RU" sz="4400" b="1" dirty="0" err="1"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учнів</a:t>
            </a:r>
            <a:endParaRPr lang="uk-UA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982</Words>
  <Application>Microsoft Office PowerPoint</Application>
  <PresentationFormat>Довільний</PresentationFormat>
  <Paragraphs>92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47" baseType="lpstr">
      <vt:lpstr>Lato Bold</vt:lpstr>
      <vt:lpstr>Pangolin</vt:lpstr>
      <vt:lpstr>e-Ukraine</vt:lpstr>
      <vt:lpstr>Arimo Bold</vt:lpstr>
      <vt:lpstr>Comic Sans MS</vt:lpstr>
      <vt:lpstr>Lora Bold</vt:lpstr>
      <vt:lpstr>ProximaNova</vt:lpstr>
      <vt:lpstr>Inerta</vt:lpstr>
      <vt:lpstr>Artegra Sans Bold</vt:lpstr>
      <vt:lpstr>Lora</vt:lpstr>
      <vt:lpstr>var(--course-header-title-font-name)</vt:lpstr>
      <vt:lpstr>Lato</vt:lpstr>
      <vt:lpstr>Arial</vt:lpstr>
      <vt:lpstr>Kurale</vt:lpstr>
      <vt:lpstr>Hatter</vt:lpstr>
      <vt:lpstr>Open Sans Bold</vt:lpstr>
      <vt:lpstr>Arimo</vt:lpstr>
      <vt:lpstr>Lato Bold Italics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Стратегія подолання освітніх  втрат</dc:title>
  <cp:lastModifiedBy>svitlana28092013@gmail.com</cp:lastModifiedBy>
  <cp:revision>10</cp:revision>
  <dcterms:created xsi:type="dcterms:W3CDTF">2006-08-16T00:00:00Z</dcterms:created>
  <dcterms:modified xsi:type="dcterms:W3CDTF">2024-08-28T08:37:59Z</dcterms:modified>
  <dc:identifier>DAGN8iGTyt0</dc:identifier>
</cp:coreProperties>
</file>